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35"/>
  </p:notesMasterIdLst>
  <p:sldIdLst>
    <p:sldId id="256" r:id="rId3"/>
    <p:sldId id="257" r:id="rId4"/>
    <p:sldId id="258" r:id="rId5"/>
    <p:sldId id="259" r:id="rId6"/>
    <p:sldId id="267" r:id="rId7"/>
    <p:sldId id="266" r:id="rId8"/>
    <p:sldId id="268" r:id="rId9"/>
    <p:sldId id="260" r:id="rId10"/>
    <p:sldId id="269" r:id="rId11"/>
    <p:sldId id="287" r:id="rId12"/>
    <p:sldId id="288" r:id="rId13"/>
    <p:sldId id="289" r:id="rId14"/>
    <p:sldId id="290" r:id="rId15"/>
    <p:sldId id="291" r:id="rId16"/>
    <p:sldId id="265" r:id="rId17"/>
    <p:sldId id="295" r:id="rId18"/>
    <p:sldId id="292" r:id="rId19"/>
    <p:sldId id="293" r:id="rId20"/>
    <p:sldId id="294" r:id="rId21"/>
    <p:sldId id="296" r:id="rId22"/>
    <p:sldId id="297" r:id="rId23"/>
    <p:sldId id="310" r:id="rId24"/>
    <p:sldId id="299" r:id="rId25"/>
    <p:sldId id="298" r:id="rId26"/>
    <p:sldId id="301" r:id="rId27"/>
    <p:sldId id="300" r:id="rId28"/>
    <p:sldId id="304" r:id="rId29"/>
    <p:sldId id="305" r:id="rId30"/>
    <p:sldId id="306" r:id="rId31"/>
    <p:sldId id="307" r:id="rId32"/>
    <p:sldId id="308" r:id="rId33"/>
    <p:sldId id="309" r:id="rId34"/>
  </p:sldIdLst>
  <p:sldSz cx="12192000" cy="6858000"/>
  <p:notesSz cx="6858000" cy="9144000"/>
  <p:embeddedFontLst>
    <p:embeddedFont>
      <p:font typeface="Calibri" panose="020F0502020204030204" pitchFamily="34" charset="0"/>
      <p:regular r:id="rId36"/>
      <p:bold r:id="rId37"/>
      <p:italic r:id="rId38"/>
      <p:boldItalic r:id="rId39"/>
    </p:embeddedFont>
    <p:embeddedFont>
      <p:font typeface="Montserrat Light" panose="00000400000000000000" pitchFamily="2" charset="0"/>
      <p:regular r:id="rId40"/>
      <p:bold r:id="rId41"/>
      <p:italic r:id="rId42"/>
      <p:boldItalic r:id="rId43"/>
    </p:embeddedFont>
    <p:embeddedFont>
      <p:font typeface="Roboto Mono" panose="00000009000000000000" pitchFamily="49" charset="0"/>
      <p:regular r:id="rId44"/>
      <p:bold r:id="rId45"/>
      <p:italic r:id="rId46"/>
      <p:boldItalic r:id="rId47"/>
    </p:embeddedFont>
    <p:embeddedFont>
      <p:font typeface="Roboto Mono Light" panose="00000009000000000000" pitchFamily="49" charset="0"/>
      <p:regular r:id="rId48"/>
      <p:bold r:id="rId49"/>
      <p:italic r:id="rId50"/>
      <p:boldItalic r:id="rId51"/>
    </p:embeddedFont>
    <p:embeddedFont>
      <p:font typeface="Roboto Mono Medium" panose="00000009000000000000" pitchFamily="49" charset="0"/>
      <p:regular r:id="rId52"/>
      <p:bold r:id="rId53"/>
      <p:italic r:id="rId54"/>
      <p:boldItalic r:id="rId55"/>
    </p:embeddedFont>
    <p:embeddedFont>
      <p:font typeface="Sora" panose="020B0604020202020204" charset="0"/>
      <p:regular r:id="rId56"/>
      <p:bold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0" roundtripDataSignature="AMtx7mhwLghv9UCUDUhcBfdv9wPJIx1w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1" autoAdjust="0"/>
    <p:restoredTop sz="94660"/>
  </p:normalViewPr>
  <p:slideViewPr>
    <p:cSldViewPr snapToGrid="0">
      <p:cViewPr varScale="1">
        <p:scale>
          <a:sx n="62" d="100"/>
          <a:sy n="62" d="100"/>
        </p:scale>
        <p:origin x="796" y="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4.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 Type="http://schemas.openxmlformats.org/officeDocument/2006/relationships/slide" Target="slides/slide3.xml"/><Relationship Id="rId61" Type="http://schemas.openxmlformats.org/officeDocument/2006/relationships/presProps" Target="pres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font" Target="fonts/font6.fntdata"/><Relationship Id="rId54" Type="http://schemas.openxmlformats.org/officeDocument/2006/relationships/font" Target="fonts/font19.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font" Target="fonts/font2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9.fntdata"/><Relationship Id="rId52" Type="http://schemas.openxmlformats.org/officeDocument/2006/relationships/font" Target="fonts/font17.fntdata"/><Relationship Id="rId60" Type="http://customschemas.google.com/relationships/presentationmetadata" Target="metadata"/><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4" name="Google Shape;18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10</a:t>
            </a:fld>
            <a:endParaRPr/>
          </a:p>
        </p:txBody>
      </p:sp>
    </p:spTree>
    <p:extLst>
      <p:ext uri="{BB962C8B-B14F-4D97-AF65-F5344CB8AC3E}">
        <p14:creationId xmlns:p14="http://schemas.microsoft.com/office/powerpoint/2010/main" val="5385204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039025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840912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604434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559774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c19338028d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g1c19338028d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44" name="Google Shape;244;g1c19338028d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128848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737763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91815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180197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95" name="Google Shape;19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310935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610004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c19338028d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g1c19338028d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44" name="Google Shape;244;g1c19338028d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23</a:t>
            </a:fld>
            <a:endParaRPr/>
          </a:p>
        </p:txBody>
      </p:sp>
    </p:spTree>
    <p:extLst>
      <p:ext uri="{BB962C8B-B14F-4D97-AF65-F5344CB8AC3E}">
        <p14:creationId xmlns:p14="http://schemas.microsoft.com/office/powerpoint/2010/main" val="36703625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762359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014780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874589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c19338028d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g1c19338028d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44" name="Google Shape;244;g1c19338028d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27</a:t>
            </a:fld>
            <a:endParaRPr/>
          </a:p>
        </p:txBody>
      </p:sp>
    </p:spTree>
    <p:extLst>
      <p:ext uri="{BB962C8B-B14F-4D97-AF65-F5344CB8AC3E}">
        <p14:creationId xmlns:p14="http://schemas.microsoft.com/office/powerpoint/2010/main" val="7500742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01908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c19338028d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g1c19338028d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44" name="Google Shape;244;g1c19338028d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29</a:t>
            </a:fld>
            <a:endParaRPr/>
          </a:p>
        </p:txBody>
      </p:sp>
    </p:spTree>
    <p:extLst>
      <p:ext uri="{BB962C8B-B14F-4D97-AF65-F5344CB8AC3E}">
        <p14:creationId xmlns:p14="http://schemas.microsoft.com/office/powerpoint/2010/main" val="42132874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26611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039400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c19338028d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g1c19338028d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44" name="Google Shape;244;g1c19338028d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32</a:t>
            </a:fld>
            <a:endParaRPr/>
          </a:p>
        </p:txBody>
      </p:sp>
    </p:spTree>
    <p:extLst>
      <p:ext uri="{BB962C8B-B14F-4D97-AF65-F5344CB8AC3E}">
        <p14:creationId xmlns:p14="http://schemas.microsoft.com/office/powerpoint/2010/main" val="2237109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extLst>
      <p:ext uri="{BB962C8B-B14F-4D97-AF65-F5344CB8AC3E}">
        <p14:creationId xmlns:p14="http://schemas.microsoft.com/office/powerpoint/2010/main" val="1047858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132583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extLst>
      <p:ext uri="{BB962C8B-B14F-4D97-AF65-F5344CB8AC3E}">
        <p14:creationId xmlns:p14="http://schemas.microsoft.com/office/powerpoint/2010/main" val="7835242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51da43991_0_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3" name="Google Shape;213;g1451da43991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62299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7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7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9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9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9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9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9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9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9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9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9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9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1"/>
        <p:cNvGrpSpPr/>
        <p:nvPr/>
      </p:nvGrpSpPr>
      <p:grpSpPr>
        <a:xfrm>
          <a:off x="0" y="0"/>
          <a:ext cx="0" cy="0"/>
          <a:chOff x="0" y="0"/>
          <a:chExt cx="0" cy="0"/>
        </a:xfrm>
      </p:grpSpPr>
      <p:sp>
        <p:nvSpPr>
          <p:cNvPr id="92" name="Google Shape;92;p7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93" name="Google Shape;93;p73"/>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94" name="Google Shape;94;p73"/>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95" name="Google Shape;95;p73"/>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96" name="Google Shape;96;p73"/>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7" name="Google Shape;97;p73"/>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98" name="Google Shape;98;p73"/>
          <p:cNvCxnSpPr/>
          <p:nvPr/>
        </p:nvCxnSpPr>
        <p:spPr>
          <a:xfrm>
            <a:off x="504885" y="1224951"/>
            <a:ext cx="3640347"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99"/>
        <p:cNvGrpSpPr/>
        <p:nvPr/>
      </p:nvGrpSpPr>
      <p:grpSpPr>
        <a:xfrm>
          <a:off x="0" y="0"/>
          <a:ext cx="0" cy="0"/>
          <a:chOff x="0" y="0"/>
          <a:chExt cx="0" cy="0"/>
        </a:xfrm>
      </p:grpSpPr>
      <p:sp>
        <p:nvSpPr>
          <p:cNvPr id="100" name="Google Shape;100;p74"/>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103864"/>
              </a:buClr>
              <a:buSzPts val="4400"/>
              <a:buFont typeface="Sora"/>
              <a:buNone/>
              <a:defRPr sz="44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1" name="Google Shape;101;p74"/>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02" name="Google Shape;102;p74"/>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03" name="Google Shape;103;p74"/>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pic>
        <p:nvPicPr>
          <p:cNvPr id="104" name="Google Shape;104;p74"/>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05" name="Google Shape;105;p74"/>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06" name="Google Shape;106;p74"/>
          <p:cNvCxnSpPr/>
          <p:nvPr/>
        </p:nvCxnSpPr>
        <p:spPr>
          <a:xfrm>
            <a:off x="3969975" y="3588007"/>
            <a:ext cx="4252050"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5"/>
        <p:cNvGrpSpPr/>
        <p:nvPr/>
      </p:nvGrpSpPr>
      <p:grpSpPr>
        <a:xfrm>
          <a:off x="0" y="0"/>
          <a:ext cx="0" cy="0"/>
          <a:chOff x="0" y="0"/>
          <a:chExt cx="0" cy="0"/>
        </a:xfrm>
      </p:grpSpPr>
      <p:sp>
        <p:nvSpPr>
          <p:cNvPr id="116" name="Google Shape;116;p75"/>
          <p:cNvSpPr txBox="1"/>
          <p:nvPr/>
        </p:nvSpPr>
        <p:spPr>
          <a:xfrm>
            <a:off x="2499208" y="6356350"/>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888888"/>
              </a:solidFill>
              <a:latin typeface="Calibri"/>
              <a:ea typeface="Calibri"/>
              <a:cs typeface="Calibri"/>
              <a:sym typeface="Calibri"/>
            </a:endParaRPr>
          </a:p>
        </p:txBody>
      </p:sp>
      <p:cxnSp>
        <p:nvCxnSpPr>
          <p:cNvPr id="117" name="Google Shape;117;p75"/>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8" name="Google Shape;118;p75"/>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9" name="Google Shape;119;p75"/>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0" name="Google Shape;120;p75"/>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extLst>
    <p:ext uri="{DCECCB84-F9BA-43D5-87BE-67443E8EF086}">
      <p15:sldGuideLst xmlns:p15="http://schemas.microsoft.com/office/powerpoint/2012/main">
        <p15:guide id="1" pos="240">
          <p15:clr>
            <a:srgbClr val="FBAE40"/>
          </p15:clr>
        </p15:guide>
        <p15:guide id="2" pos="7440">
          <p15:clr>
            <a:srgbClr val="FBAE40"/>
          </p15:clr>
        </p15:guide>
        <p15:guide id="3" orient="horz" pos="192">
          <p15:clr>
            <a:srgbClr val="FBAE40"/>
          </p15:clr>
        </p15:guide>
        <p15:guide id="4" orient="horz" pos="412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1"/>
        <p:cNvGrpSpPr/>
        <p:nvPr/>
      </p:nvGrpSpPr>
      <p:grpSpPr>
        <a:xfrm>
          <a:off x="0" y="0"/>
          <a:ext cx="0" cy="0"/>
          <a:chOff x="0" y="0"/>
          <a:chExt cx="0" cy="0"/>
        </a:xfrm>
      </p:grpSpPr>
      <p:sp>
        <p:nvSpPr>
          <p:cNvPr id="122" name="Google Shape;122;p76"/>
          <p:cNvSpPr txBox="1">
            <a:spLocks noGrp="1"/>
          </p:cNvSpPr>
          <p:nvPr>
            <p:ph type="title"/>
          </p:nvPr>
        </p:nvSpPr>
        <p:spPr>
          <a:xfrm>
            <a:off x="388943" y="365125"/>
            <a:ext cx="11419126"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76"/>
          <p:cNvSpPr txBox="1">
            <a:spLocks noGrp="1"/>
          </p:cNvSpPr>
          <p:nvPr>
            <p:ph type="body" idx="1"/>
          </p:nvPr>
        </p:nvSpPr>
        <p:spPr>
          <a:xfrm>
            <a:off x="388943" y="1825625"/>
            <a:ext cx="5854700"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76"/>
          <p:cNvSpPr txBox="1">
            <a:spLocks noGrp="1"/>
          </p:cNvSpPr>
          <p:nvPr>
            <p:ph type="body" idx="2"/>
          </p:nvPr>
        </p:nvSpPr>
        <p:spPr>
          <a:xfrm>
            <a:off x="6172199" y="1825625"/>
            <a:ext cx="5630857"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25" name="Google Shape;125;p76"/>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26" name="Google Shape;126;p76"/>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27" name="Google Shape;127;p76"/>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28" name="Google Shape;128;p76"/>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9" name="Google Shape;129;p76"/>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0"/>
        <p:cNvGrpSpPr/>
        <p:nvPr/>
      </p:nvGrpSpPr>
      <p:grpSpPr>
        <a:xfrm>
          <a:off x="0" y="0"/>
          <a:ext cx="0" cy="0"/>
          <a:chOff x="0" y="0"/>
          <a:chExt cx="0" cy="0"/>
        </a:xfrm>
      </p:grpSpPr>
      <p:sp>
        <p:nvSpPr>
          <p:cNvPr id="131" name="Google Shape;131;p77"/>
          <p:cNvSpPr txBox="1">
            <a:spLocks noGrp="1"/>
          </p:cNvSpPr>
          <p:nvPr>
            <p:ph type="title"/>
          </p:nvPr>
        </p:nvSpPr>
        <p:spPr>
          <a:xfrm>
            <a:off x="388943" y="365125"/>
            <a:ext cx="11391889"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77"/>
          <p:cNvSpPr txBox="1">
            <a:spLocks noGrp="1"/>
          </p:cNvSpPr>
          <p:nvPr>
            <p:ph type="body" idx="1"/>
          </p:nvPr>
        </p:nvSpPr>
        <p:spPr>
          <a:xfrm>
            <a:off x="388944"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3" name="Google Shape;133;p77"/>
          <p:cNvSpPr txBox="1">
            <a:spLocks noGrp="1"/>
          </p:cNvSpPr>
          <p:nvPr>
            <p:ph type="body" idx="2"/>
          </p:nvPr>
        </p:nvSpPr>
        <p:spPr>
          <a:xfrm>
            <a:off x="388944"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77"/>
          <p:cNvSpPr txBox="1">
            <a:spLocks noGrp="1"/>
          </p:cNvSpPr>
          <p:nvPr>
            <p:ph type="body" idx="3"/>
          </p:nvPr>
        </p:nvSpPr>
        <p:spPr>
          <a:xfrm>
            <a:off x="6172200"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5" name="Google Shape;135;p77"/>
          <p:cNvSpPr txBox="1">
            <a:spLocks noGrp="1"/>
          </p:cNvSpPr>
          <p:nvPr>
            <p:ph type="body" idx="4"/>
          </p:nvPr>
        </p:nvSpPr>
        <p:spPr>
          <a:xfrm>
            <a:off x="6172200"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36" name="Google Shape;136;p77"/>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37" name="Google Shape;137;p77"/>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38" name="Google Shape;138;p77"/>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39" name="Google Shape;139;p77"/>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0" name="Google Shape;140;p77"/>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
        <p:cNvGrpSpPr/>
        <p:nvPr/>
      </p:nvGrpSpPr>
      <p:grpSpPr>
        <a:xfrm>
          <a:off x="0" y="0"/>
          <a:ext cx="0" cy="0"/>
          <a:chOff x="0" y="0"/>
          <a:chExt cx="0" cy="0"/>
        </a:xfrm>
      </p:grpSpPr>
      <p:cxnSp>
        <p:nvCxnSpPr>
          <p:cNvPr id="142" name="Google Shape;142;p78"/>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43" name="Google Shape;143;p78"/>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44" name="Google Shape;144;p78"/>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45" name="Google Shape;145;p78"/>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6" name="Google Shape;146;p78"/>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7"/>
        <p:cNvGrpSpPr/>
        <p:nvPr/>
      </p:nvGrpSpPr>
      <p:grpSpPr>
        <a:xfrm>
          <a:off x="0" y="0"/>
          <a:ext cx="0" cy="0"/>
          <a:chOff x="0" y="0"/>
          <a:chExt cx="0" cy="0"/>
        </a:xfrm>
      </p:grpSpPr>
      <p:sp>
        <p:nvSpPr>
          <p:cNvPr id="148" name="Google Shape;148;p79"/>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2800"/>
              <a:buFont typeface="Roboto Mono Light"/>
              <a:buNone/>
              <a:defRPr sz="2800">
                <a:solidFill>
                  <a:srgbClr val="103864"/>
                </a:solidFill>
                <a:latin typeface="Roboto Mono Light"/>
                <a:ea typeface="Roboto Mono Light"/>
                <a:cs typeface="Roboto Mono Light"/>
                <a:sym typeface="Roboto Mono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79"/>
          <p:cNvSpPr txBox="1">
            <a:spLocks noGrp="1"/>
          </p:cNvSpPr>
          <p:nvPr>
            <p:ph type="body" idx="1"/>
          </p:nvPr>
        </p:nvSpPr>
        <p:spPr>
          <a:xfrm>
            <a:off x="5183188" y="987425"/>
            <a:ext cx="6619868" cy="4873625"/>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103864"/>
              </a:buClr>
              <a:buSzPts val="2800"/>
              <a:buChar char="•"/>
              <a:defRPr sz="2800">
                <a:solidFill>
                  <a:srgbClr val="103864"/>
                </a:solidFill>
                <a:latin typeface="Roboto Mono"/>
                <a:ea typeface="Roboto Mono"/>
                <a:cs typeface="Roboto Mono"/>
                <a:sym typeface="Roboto Mono"/>
              </a:defRPr>
            </a:lvl1pPr>
            <a:lvl2pPr marL="914400" lvl="1" indent="-381000" algn="l">
              <a:lnSpc>
                <a:spcPct val="90000"/>
              </a:lnSpc>
              <a:spcBef>
                <a:spcPts val="500"/>
              </a:spcBef>
              <a:spcAft>
                <a:spcPts val="0"/>
              </a:spcAft>
              <a:buClr>
                <a:srgbClr val="103864"/>
              </a:buClr>
              <a:buSzPts val="2400"/>
              <a:buChar char="•"/>
              <a:defRPr sz="2400">
                <a:solidFill>
                  <a:srgbClr val="103864"/>
                </a:solidFill>
                <a:latin typeface="Roboto Mono"/>
                <a:ea typeface="Roboto Mono"/>
                <a:cs typeface="Roboto Mono"/>
                <a:sym typeface="Roboto Mono"/>
              </a:defRPr>
            </a:lvl2pPr>
            <a:lvl3pPr marL="1371600" lvl="2" indent="-355600" algn="l">
              <a:lnSpc>
                <a:spcPct val="90000"/>
              </a:lnSpc>
              <a:spcBef>
                <a:spcPts val="500"/>
              </a:spcBef>
              <a:spcAft>
                <a:spcPts val="0"/>
              </a:spcAft>
              <a:buClr>
                <a:srgbClr val="103864"/>
              </a:buClr>
              <a:buSzPts val="2000"/>
              <a:buChar char="•"/>
              <a:defRPr sz="2000">
                <a:solidFill>
                  <a:srgbClr val="103864"/>
                </a:solidFill>
                <a:latin typeface="Roboto Mono"/>
                <a:ea typeface="Roboto Mono"/>
                <a:cs typeface="Roboto Mono"/>
                <a:sym typeface="Roboto Mono"/>
              </a:defRPr>
            </a:lvl3pPr>
            <a:lvl4pPr marL="1828800" lvl="3"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4pPr>
            <a:lvl5pPr marL="2286000" lvl="4"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0" name="Google Shape;150;p79"/>
          <p:cNvSpPr txBox="1">
            <a:spLocks noGrp="1"/>
          </p:cNvSpPr>
          <p:nvPr>
            <p:ph type="body" idx="2"/>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51" name="Google Shape;151;p79"/>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52" name="Google Shape;152;p79"/>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53" name="Google Shape;153;p79"/>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54" name="Google Shape;154;p79"/>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55" name="Google Shape;155;p79"/>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6"/>
        <p:cNvGrpSpPr/>
        <p:nvPr/>
      </p:nvGrpSpPr>
      <p:grpSpPr>
        <a:xfrm>
          <a:off x="0" y="0"/>
          <a:ext cx="0" cy="0"/>
          <a:chOff x="0" y="0"/>
          <a:chExt cx="0" cy="0"/>
        </a:xfrm>
      </p:grpSpPr>
      <p:sp>
        <p:nvSpPr>
          <p:cNvPr id="157" name="Google Shape;157;p80"/>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80"/>
          <p:cNvSpPr>
            <a:spLocks noGrp="1"/>
          </p:cNvSpPr>
          <p:nvPr>
            <p:ph type="pic" idx="2"/>
          </p:nvPr>
        </p:nvSpPr>
        <p:spPr>
          <a:xfrm>
            <a:off x="5183188" y="457201"/>
            <a:ext cx="6619868" cy="5403850"/>
          </a:xfrm>
          <a:prstGeom prst="rect">
            <a:avLst/>
          </a:prstGeom>
          <a:noFill/>
          <a:ln>
            <a:noFill/>
          </a:ln>
        </p:spPr>
      </p:sp>
      <p:sp>
        <p:nvSpPr>
          <p:cNvPr id="159" name="Google Shape;159;p80"/>
          <p:cNvSpPr txBox="1">
            <a:spLocks noGrp="1"/>
          </p:cNvSpPr>
          <p:nvPr>
            <p:ph type="body" idx="1"/>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60" name="Google Shape;160;p80"/>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1" name="Google Shape;161;p80"/>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62" name="Google Shape;162;p80"/>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63" name="Google Shape;163;p80"/>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64" name="Google Shape;164;p80"/>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8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8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5"/>
        <p:cNvGrpSpPr/>
        <p:nvPr/>
      </p:nvGrpSpPr>
      <p:grpSpPr>
        <a:xfrm>
          <a:off x="0" y="0"/>
          <a:ext cx="0" cy="0"/>
          <a:chOff x="0" y="0"/>
          <a:chExt cx="0" cy="0"/>
        </a:xfrm>
      </p:grpSpPr>
      <p:sp>
        <p:nvSpPr>
          <p:cNvPr id="166" name="Google Shape;166;p81"/>
          <p:cNvSpPr txBox="1">
            <a:spLocks noGrp="1"/>
          </p:cNvSpPr>
          <p:nvPr>
            <p:ph type="title"/>
          </p:nvPr>
        </p:nvSpPr>
        <p:spPr>
          <a:xfrm>
            <a:off x="388943" y="365125"/>
            <a:ext cx="1141411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81"/>
          <p:cNvSpPr txBox="1">
            <a:spLocks noGrp="1"/>
          </p:cNvSpPr>
          <p:nvPr>
            <p:ph type="body" idx="1"/>
          </p:nvPr>
        </p:nvSpPr>
        <p:spPr>
          <a:xfrm rot="5400000">
            <a:off x="3920330" y="-1705762"/>
            <a:ext cx="4351338" cy="11414113"/>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68" name="Google Shape;168;p8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9" name="Google Shape;169;p8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0" name="Google Shape;170;p81"/>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1" name="Google Shape;171;p8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72" name="Google Shape;172;p81"/>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3"/>
        <p:cNvGrpSpPr/>
        <p:nvPr/>
      </p:nvGrpSpPr>
      <p:grpSpPr>
        <a:xfrm>
          <a:off x="0" y="0"/>
          <a:ext cx="0" cy="0"/>
          <a:chOff x="0" y="0"/>
          <a:chExt cx="0" cy="0"/>
        </a:xfrm>
      </p:grpSpPr>
      <p:sp>
        <p:nvSpPr>
          <p:cNvPr id="174" name="Google Shape;174;p82"/>
          <p:cNvSpPr txBox="1">
            <a:spLocks noGrp="1"/>
          </p:cNvSpPr>
          <p:nvPr>
            <p:ph type="title"/>
          </p:nvPr>
        </p:nvSpPr>
        <p:spPr>
          <a:xfrm rot="5400000">
            <a:off x="7563391" y="1841431"/>
            <a:ext cx="5497039" cy="317402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a:buNone/>
              <a:defRPr sz="3200">
                <a:solidFill>
                  <a:srgbClr val="103864"/>
                </a:solidFill>
                <a:latin typeface="Roboto Mono"/>
                <a:ea typeface="Roboto Mono"/>
                <a:cs typeface="Roboto Mono"/>
                <a:sym typeface="Roboto Mon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p82"/>
          <p:cNvSpPr txBox="1">
            <a:spLocks noGrp="1"/>
          </p:cNvSpPr>
          <p:nvPr>
            <p:ph type="body" idx="1"/>
          </p:nvPr>
        </p:nvSpPr>
        <p:spPr>
          <a:xfrm rot="5400000">
            <a:off x="1732201" y="-663336"/>
            <a:ext cx="5497040" cy="8183557"/>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76" name="Google Shape;176;p82"/>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77" name="Google Shape;177;p82"/>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8" name="Google Shape;178;p82"/>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9" name="Google Shape;179;p82"/>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80" name="Google Shape;180;p82"/>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8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8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8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8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8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8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8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8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8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8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9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90"/>
          <p:cNvSpPr>
            <a:spLocks noGrp="1"/>
          </p:cNvSpPr>
          <p:nvPr>
            <p:ph type="pic" idx="2"/>
          </p:nvPr>
        </p:nvSpPr>
        <p:spPr>
          <a:xfrm>
            <a:off x="5183188" y="987425"/>
            <a:ext cx="6172200" cy="4873625"/>
          </a:xfrm>
          <a:prstGeom prst="rect">
            <a:avLst/>
          </a:prstGeom>
          <a:noFill/>
          <a:ln>
            <a:noFill/>
          </a:ln>
        </p:spPr>
      </p:sp>
      <p:sp>
        <p:nvSpPr>
          <p:cNvPr id="68" name="Google Shape;68;p9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6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
        <p:cNvGrpSpPr/>
        <p:nvPr/>
      </p:nvGrpSpPr>
      <p:grpSpPr>
        <a:xfrm>
          <a:off x="0" y="0"/>
          <a:ext cx="0" cy="0"/>
          <a:chOff x="0" y="0"/>
          <a:chExt cx="0" cy="0"/>
        </a:xfrm>
      </p:grpSpPr>
      <p:sp>
        <p:nvSpPr>
          <p:cNvPr id="85" name="Google Shape;85;p71"/>
          <p:cNvSpPr txBox="1">
            <a:spLocks noGrp="1"/>
          </p:cNvSpPr>
          <p:nvPr>
            <p:ph type="title"/>
          </p:nvPr>
        </p:nvSpPr>
        <p:spPr>
          <a:xfrm>
            <a:off x="388943" y="365125"/>
            <a:ext cx="11392749"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03864"/>
              </a:buClr>
              <a:buSzPts val="3200"/>
              <a:buFont typeface="Sora"/>
              <a:buNone/>
              <a:defRPr sz="3200" b="0" i="0" u="none" strike="noStrike" cap="none">
                <a:solidFill>
                  <a:srgbClr val="103864"/>
                </a:solidFill>
                <a:latin typeface="Sora"/>
                <a:ea typeface="Sora"/>
                <a:cs typeface="Sora"/>
                <a:sym typeface="Sor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71"/>
          <p:cNvSpPr txBox="1">
            <a:spLocks noGrp="1"/>
          </p:cNvSpPr>
          <p:nvPr>
            <p:ph type="body" idx="1"/>
          </p:nvPr>
        </p:nvSpPr>
        <p:spPr>
          <a:xfrm>
            <a:off x="388943" y="1825625"/>
            <a:ext cx="11392749" cy="4351338"/>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90000"/>
              </a:lnSpc>
              <a:spcBef>
                <a:spcPts val="1000"/>
              </a:spcBef>
              <a:spcAft>
                <a:spcPts val="0"/>
              </a:spcAft>
              <a:buClr>
                <a:srgbClr val="103864"/>
              </a:buClr>
              <a:buSzPts val="3200"/>
              <a:buFont typeface="Arial"/>
              <a:buChar char="•"/>
              <a:defRPr sz="3200" b="0" i="0" u="none" strike="noStrike" cap="none">
                <a:solidFill>
                  <a:srgbClr val="103864"/>
                </a:solidFill>
                <a:latin typeface="Sora"/>
                <a:ea typeface="Sora"/>
                <a:cs typeface="Sora"/>
                <a:sym typeface="Sora"/>
              </a:defRPr>
            </a:lvl1pPr>
            <a:lvl2pPr marL="914400" marR="0" lvl="1" indent="-406400" algn="l" rtl="0">
              <a:lnSpc>
                <a:spcPct val="90000"/>
              </a:lnSpc>
              <a:spcBef>
                <a:spcPts val="500"/>
              </a:spcBef>
              <a:spcAft>
                <a:spcPts val="0"/>
              </a:spcAft>
              <a:buClr>
                <a:srgbClr val="103864"/>
              </a:buClr>
              <a:buSzPts val="2800"/>
              <a:buFont typeface="Arial"/>
              <a:buChar char="•"/>
              <a:defRPr sz="2800" b="0" i="0" u="none" strike="noStrike" cap="none">
                <a:solidFill>
                  <a:srgbClr val="103864"/>
                </a:solidFill>
                <a:latin typeface="Sora"/>
                <a:ea typeface="Sora"/>
                <a:cs typeface="Sora"/>
                <a:sym typeface="Sora"/>
              </a:defRPr>
            </a:lvl2pPr>
            <a:lvl3pPr marL="1371600" marR="0" lvl="2" indent="-381000" algn="l" rtl="0">
              <a:lnSpc>
                <a:spcPct val="90000"/>
              </a:lnSpc>
              <a:spcBef>
                <a:spcPts val="500"/>
              </a:spcBef>
              <a:spcAft>
                <a:spcPts val="0"/>
              </a:spcAft>
              <a:buClr>
                <a:srgbClr val="103864"/>
              </a:buClr>
              <a:buSzPts val="2400"/>
              <a:buFont typeface="Arial"/>
              <a:buChar char="•"/>
              <a:defRPr sz="2400" b="0" i="0" u="none" strike="noStrike" cap="none">
                <a:solidFill>
                  <a:srgbClr val="103864"/>
                </a:solidFill>
                <a:latin typeface="Sora"/>
                <a:ea typeface="Sora"/>
                <a:cs typeface="Sora"/>
                <a:sym typeface="Sora"/>
              </a:defRPr>
            </a:lvl3pPr>
            <a:lvl4pPr marL="1828800" marR="0" lvl="3"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4pPr>
            <a:lvl5pPr marL="2286000" marR="0" lvl="4"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7" name="Google Shape;87;p71"/>
          <p:cNvPicPr preferRelativeResize="0"/>
          <p:nvPr/>
        </p:nvPicPr>
        <p:blipFill rotWithShape="1">
          <a:blip r:embed="rId12">
            <a:alphaModFix/>
          </a:blip>
          <a:srcRect/>
          <a:stretch/>
        </p:blipFill>
        <p:spPr>
          <a:xfrm>
            <a:off x="10412084" y="224287"/>
            <a:ext cx="1572880" cy="455637"/>
          </a:xfrm>
          <a:prstGeom prst="rect">
            <a:avLst/>
          </a:prstGeom>
          <a:noFill/>
          <a:ln>
            <a:noFill/>
          </a:ln>
        </p:spPr>
      </p:pic>
      <p:cxnSp>
        <p:nvCxnSpPr>
          <p:cNvPr id="88" name="Google Shape;88;p7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89" name="Google Shape;89;p7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0" name="Google Shape;90;p7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2.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2.xml"/><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
        <p:cNvGrpSpPr/>
        <p:nvPr/>
      </p:nvGrpSpPr>
      <p:grpSpPr>
        <a:xfrm>
          <a:off x="0" y="0"/>
          <a:ext cx="0" cy="0"/>
          <a:chOff x="0" y="0"/>
          <a:chExt cx="0" cy="0"/>
        </a:xfrm>
      </p:grpSpPr>
      <p:grpSp>
        <p:nvGrpSpPr>
          <p:cNvPr id="186" name="Google Shape;186;p1"/>
          <p:cNvGrpSpPr/>
          <p:nvPr/>
        </p:nvGrpSpPr>
        <p:grpSpPr>
          <a:xfrm>
            <a:off x="1352100" y="2431013"/>
            <a:ext cx="9487800" cy="2526218"/>
            <a:chOff x="1352101" y="2247783"/>
            <a:chExt cx="9487800" cy="2526218"/>
          </a:xfrm>
        </p:grpSpPr>
        <p:sp>
          <p:nvSpPr>
            <p:cNvPr id="187" name="Google Shape;187;p1"/>
            <p:cNvSpPr txBox="1"/>
            <p:nvPr/>
          </p:nvSpPr>
          <p:spPr>
            <a:xfrm>
              <a:off x="1352101" y="2247783"/>
              <a:ext cx="9487800" cy="1754286"/>
            </a:xfrm>
            <a:prstGeom prst="rect">
              <a:avLst/>
            </a:prstGeom>
            <a:noFill/>
            <a:ln>
              <a:noFill/>
            </a:ln>
          </p:spPr>
          <p:txBody>
            <a:bodyPr spcFirstLastPara="1" wrap="square" lIns="91425" tIns="45700" rIns="91425" bIns="45700" anchor="t" anchorCtr="0">
              <a:spAutoFit/>
            </a:bodyPr>
            <a:lstStyle/>
            <a:p>
              <a:pPr algn="ctr"/>
              <a:r>
                <a:rPr lang="en-US" sz="5400" dirty="0">
                  <a:solidFill>
                    <a:schemeClr val="bg1"/>
                  </a:solidFill>
                </a:rPr>
                <a:t>Prediction Deposito Using Supervised Learning</a:t>
              </a:r>
            </a:p>
          </p:txBody>
        </p:sp>
        <p:sp>
          <p:nvSpPr>
            <p:cNvPr id="188" name="Google Shape;188;p1"/>
            <p:cNvSpPr/>
            <p:nvPr/>
          </p:nvSpPr>
          <p:spPr>
            <a:xfrm>
              <a:off x="3306301" y="4371401"/>
              <a:ext cx="5579400" cy="402600"/>
            </a:xfrm>
            <a:prstGeom prst="roundRect">
              <a:avLst>
                <a:gd name="adj" fmla="val 50000"/>
              </a:avLst>
            </a:prstGeom>
            <a:solidFill>
              <a:srgbClr val="F3C14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103864"/>
                </a:buClr>
                <a:buSzPts val="1800"/>
                <a:buFont typeface="Sora"/>
                <a:buNone/>
              </a:pPr>
              <a:r>
                <a:rPr lang="en-US" sz="1800" dirty="0">
                  <a:solidFill>
                    <a:srgbClr val="103864"/>
                  </a:solidFill>
                  <a:latin typeface="Sora"/>
                  <a:ea typeface="Sora"/>
                  <a:cs typeface="Sora"/>
                  <a:sym typeface="Sora"/>
                </a:rPr>
                <a:t>Machine Learning </a:t>
              </a:r>
              <a:r>
                <a:rPr lang="en-US" sz="1800" b="0" i="0" u="none" strike="noStrike" cap="none" dirty="0">
                  <a:solidFill>
                    <a:srgbClr val="103864"/>
                  </a:solidFill>
                  <a:latin typeface="Sora"/>
                  <a:ea typeface="Sora"/>
                  <a:cs typeface="Sora"/>
                  <a:sym typeface="Sora"/>
                </a:rPr>
                <a:t>- </a:t>
              </a:r>
              <a:r>
                <a:rPr lang="en-US" sz="1800" b="0" i="0" u="none" strike="noStrike" cap="none" dirty="0" err="1">
                  <a:solidFill>
                    <a:srgbClr val="103864"/>
                  </a:solidFill>
                  <a:latin typeface="Sora"/>
                  <a:ea typeface="Sora"/>
                  <a:cs typeface="Sora"/>
                  <a:sym typeface="Sora"/>
                </a:rPr>
                <a:t>Sekolah</a:t>
              </a:r>
              <a:r>
                <a:rPr lang="en-US" sz="1800" b="0" i="0" u="none" strike="noStrike" cap="none" dirty="0">
                  <a:solidFill>
                    <a:srgbClr val="103864"/>
                  </a:solidFill>
                  <a:latin typeface="Sora"/>
                  <a:ea typeface="Sora"/>
                  <a:cs typeface="Sora"/>
                  <a:sym typeface="Sora"/>
                </a:rPr>
                <a:t> Data </a:t>
              </a:r>
              <a:r>
                <a:rPr lang="en-US" sz="1800" b="0" i="0" u="none" strike="noStrike" cap="none" dirty="0" err="1">
                  <a:solidFill>
                    <a:srgbClr val="103864"/>
                  </a:solidFill>
                  <a:latin typeface="Sora"/>
                  <a:ea typeface="Sora"/>
                  <a:cs typeface="Sora"/>
                  <a:sym typeface="Sora"/>
                </a:rPr>
                <a:t>Pacmann</a:t>
              </a:r>
              <a:endParaRPr sz="1800" b="0" i="0" u="none" strike="noStrike" cap="none" dirty="0">
                <a:solidFill>
                  <a:srgbClr val="103864"/>
                </a:solidFill>
                <a:latin typeface="Sora"/>
                <a:ea typeface="Sora"/>
                <a:cs typeface="Sora"/>
                <a:sym typeface="Sora"/>
              </a:endParaRPr>
            </a:p>
          </p:txBody>
        </p:sp>
      </p:grpSp>
      <p:pic>
        <p:nvPicPr>
          <p:cNvPr id="189" name="Google Shape;189;p1"/>
          <p:cNvPicPr preferRelativeResize="0"/>
          <p:nvPr/>
        </p:nvPicPr>
        <p:blipFill rotWithShape="1">
          <a:blip r:embed="rId4">
            <a:alphaModFix/>
          </a:blip>
          <a:srcRect/>
          <a:stretch/>
        </p:blipFill>
        <p:spPr>
          <a:xfrm>
            <a:off x="10412083" y="224287"/>
            <a:ext cx="1572882" cy="455637"/>
          </a:xfrm>
          <a:prstGeom prst="rect">
            <a:avLst/>
          </a:prstGeom>
          <a:noFill/>
          <a:ln>
            <a:noFill/>
          </a:ln>
        </p:spPr>
      </p:pic>
      <p:sp>
        <p:nvSpPr>
          <p:cNvPr id="190" name="Google Shape;190;p1"/>
          <p:cNvSpPr txBox="1"/>
          <p:nvPr/>
        </p:nvSpPr>
        <p:spPr>
          <a:xfrm>
            <a:off x="10662473" y="6414143"/>
            <a:ext cx="128592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91" name="Google Shape;191;p1"/>
          <p:cNvSpPr txBox="1"/>
          <p:nvPr/>
        </p:nvSpPr>
        <p:spPr>
          <a:xfrm>
            <a:off x="496312" y="6414143"/>
            <a:ext cx="78899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cxnSp>
        <p:nvCxnSpPr>
          <p:cNvPr id="192" name="Google Shape;192;p1"/>
          <p:cNvCxnSpPr/>
          <p:nvPr/>
        </p:nvCxnSpPr>
        <p:spPr>
          <a:xfrm>
            <a:off x="388943" y="6521865"/>
            <a:ext cx="145478" cy="0"/>
          </a:xfrm>
          <a:prstGeom prst="straightConnector1">
            <a:avLst/>
          </a:prstGeom>
          <a:noFill/>
          <a:ln w="9525" cap="flat" cmpd="sng">
            <a:solidFill>
              <a:schemeClr val="lt1"/>
            </a:solidFill>
            <a:prstDash val="solid"/>
            <a:miter lim="800000"/>
            <a:headEnd type="none" w="sm" len="sm"/>
            <a:tailEnd type="stealth"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r>
              <a:rPr lang="en-ID" sz="3200" dirty="0" err="1"/>
              <a:t>Eksplorasi</a:t>
            </a:r>
            <a:r>
              <a:rPr lang="en-ID" sz="3200" dirty="0"/>
              <a:t> Data Analysis</a:t>
            </a:r>
          </a:p>
        </p:txBody>
      </p:sp>
    </p:spTree>
    <p:extLst>
      <p:ext uri="{BB962C8B-B14F-4D97-AF65-F5344CB8AC3E}">
        <p14:creationId xmlns:p14="http://schemas.microsoft.com/office/powerpoint/2010/main" val="10254194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Eksplorasi</a:t>
            </a:r>
            <a:r>
              <a:rPr lang="en-ID" sz="3200" dirty="0"/>
              <a:t> Data Analysis</a:t>
            </a:r>
            <a:endParaRPr dirty="0"/>
          </a:p>
        </p:txBody>
      </p:sp>
      <p:sp>
        <p:nvSpPr>
          <p:cNvPr id="216" name="Google Shape;216;g1451da43991_0_5"/>
          <p:cNvSpPr txBox="1"/>
          <p:nvPr/>
        </p:nvSpPr>
        <p:spPr>
          <a:xfrm>
            <a:off x="401515" y="1584375"/>
            <a:ext cx="11388900" cy="707846"/>
          </a:xfrm>
          <a:prstGeom prst="rect">
            <a:avLst/>
          </a:prstGeom>
          <a:noFill/>
          <a:ln>
            <a:noFill/>
          </a:ln>
        </p:spPr>
        <p:txBody>
          <a:bodyPr spcFirstLastPara="1" wrap="square" lIns="91425" tIns="45700" rIns="91425" bIns="45700" anchor="t" anchorCtr="0">
            <a:spAutoFit/>
          </a:bodyPr>
          <a:lstStyle/>
          <a:p>
            <a:r>
              <a:rPr lang="en-ID" sz="2000" b="1" dirty="0">
                <a:solidFill>
                  <a:schemeClr val="accent1">
                    <a:lumMod val="50000"/>
                  </a:schemeClr>
                </a:solidFill>
                <a:latin typeface="Sora" panose="020B0604020202020204" charset="0"/>
                <a:cs typeface="Sora" panose="020B0604020202020204" charset="0"/>
              </a:rPr>
              <a:t>Data Cleaning :</a:t>
            </a:r>
          </a:p>
          <a:p>
            <a:endParaRPr lang="en-ID" sz="2000" dirty="0">
              <a:solidFill>
                <a:schemeClr val="accent1">
                  <a:lumMod val="50000"/>
                </a:schemeClr>
              </a:solidFill>
              <a:latin typeface="Sora" panose="020B0604020202020204" charset="0"/>
              <a:cs typeface="Sora" panose="020B0604020202020204" charset="0"/>
            </a:endParaRPr>
          </a:p>
        </p:txBody>
      </p:sp>
      <p:pic>
        <p:nvPicPr>
          <p:cNvPr id="3" name="Picture 2">
            <a:extLst>
              <a:ext uri="{FF2B5EF4-FFF2-40B4-BE49-F238E27FC236}">
                <a16:creationId xmlns:a16="http://schemas.microsoft.com/office/drawing/2014/main" id="{194C37B6-9ECA-4A8B-86CC-E957AF234300}"/>
              </a:ext>
            </a:extLst>
          </p:cNvPr>
          <p:cNvPicPr>
            <a:picLocks noChangeAspect="1"/>
          </p:cNvPicPr>
          <p:nvPr/>
        </p:nvPicPr>
        <p:blipFill>
          <a:blip r:embed="rId3"/>
          <a:stretch>
            <a:fillRect/>
          </a:stretch>
        </p:blipFill>
        <p:spPr>
          <a:xfrm>
            <a:off x="388943" y="2018030"/>
            <a:ext cx="3076575" cy="3695700"/>
          </a:xfrm>
          <a:prstGeom prst="rect">
            <a:avLst/>
          </a:prstGeom>
        </p:spPr>
      </p:pic>
      <p:pic>
        <p:nvPicPr>
          <p:cNvPr id="5" name="Picture 4">
            <a:extLst>
              <a:ext uri="{FF2B5EF4-FFF2-40B4-BE49-F238E27FC236}">
                <a16:creationId xmlns:a16="http://schemas.microsoft.com/office/drawing/2014/main" id="{C07FAC0A-C080-46C2-A445-2675F8829B1F}"/>
              </a:ext>
            </a:extLst>
          </p:cNvPr>
          <p:cNvPicPr>
            <a:picLocks noChangeAspect="1"/>
          </p:cNvPicPr>
          <p:nvPr/>
        </p:nvPicPr>
        <p:blipFill>
          <a:blip r:embed="rId4"/>
          <a:stretch>
            <a:fillRect/>
          </a:stretch>
        </p:blipFill>
        <p:spPr>
          <a:xfrm>
            <a:off x="3465518" y="1941830"/>
            <a:ext cx="3114675" cy="3848100"/>
          </a:xfrm>
          <a:prstGeom prst="rect">
            <a:avLst/>
          </a:prstGeom>
        </p:spPr>
      </p:pic>
      <p:sp>
        <p:nvSpPr>
          <p:cNvPr id="8" name="TextBox 7">
            <a:extLst>
              <a:ext uri="{FF2B5EF4-FFF2-40B4-BE49-F238E27FC236}">
                <a16:creationId xmlns:a16="http://schemas.microsoft.com/office/drawing/2014/main" id="{45E66FE3-029E-42DF-90E6-2C7DCFF02714}"/>
              </a:ext>
            </a:extLst>
          </p:cNvPr>
          <p:cNvSpPr txBox="1"/>
          <p:nvPr/>
        </p:nvSpPr>
        <p:spPr>
          <a:xfrm>
            <a:off x="6625519" y="1958033"/>
            <a:ext cx="4563038" cy="1815882"/>
          </a:xfrm>
          <a:prstGeom prst="rect">
            <a:avLst/>
          </a:prstGeom>
          <a:noFill/>
        </p:spPr>
        <p:txBody>
          <a:bodyPr wrap="square" rtlCol="0">
            <a:spAutoFit/>
          </a:bodyPr>
          <a:lstStyle/>
          <a:p>
            <a:r>
              <a:rPr lang="en-US" dirty="0">
                <a:solidFill>
                  <a:schemeClr val="accent1">
                    <a:lumMod val="50000"/>
                  </a:schemeClr>
                </a:solidFill>
                <a:latin typeface="Sora" panose="020B0604020202020204" charset="0"/>
                <a:cs typeface="Sora" panose="020B0604020202020204" charset="0"/>
              </a:rPr>
              <a:t>Here the outlier data is not discarded but is used to find out whether the outlier data is included in the depositor or not</a:t>
            </a:r>
          </a:p>
          <a:p>
            <a:r>
              <a:rPr lang="en-US" dirty="0">
                <a:solidFill>
                  <a:schemeClr val="accent1">
                    <a:lumMod val="50000"/>
                  </a:schemeClr>
                </a:solidFill>
                <a:latin typeface="Sora" panose="020B0604020202020204" charset="0"/>
                <a:cs typeface="Sora" panose="020B0604020202020204" charset="0"/>
              </a:rPr>
              <a:t>.(the upper outlier is 16 data while the upper outlier is 0). Then check the median (because of data skew) for each numeric data which is an outlier, then we get: age = 38, balance = 755k, duration = 429.</a:t>
            </a:r>
            <a:endParaRPr lang="en-ID" dirty="0">
              <a:solidFill>
                <a:schemeClr val="accent1">
                  <a:lumMod val="50000"/>
                </a:schemeClr>
              </a:solidFill>
              <a:latin typeface="Sora" panose="020B0604020202020204" charset="0"/>
              <a:cs typeface="Sora" panose="020B0604020202020204" charset="0"/>
            </a:endParaRPr>
          </a:p>
        </p:txBody>
      </p:sp>
      <p:pic>
        <p:nvPicPr>
          <p:cNvPr id="11" name="Picture 10">
            <a:extLst>
              <a:ext uri="{FF2B5EF4-FFF2-40B4-BE49-F238E27FC236}">
                <a16:creationId xmlns:a16="http://schemas.microsoft.com/office/drawing/2014/main" id="{9F27D256-773B-448B-81E6-1028D79BB577}"/>
              </a:ext>
            </a:extLst>
          </p:cNvPr>
          <p:cNvPicPr>
            <a:picLocks noChangeAspect="1"/>
          </p:cNvPicPr>
          <p:nvPr/>
        </p:nvPicPr>
        <p:blipFill>
          <a:blip r:embed="rId5"/>
          <a:stretch>
            <a:fillRect/>
          </a:stretch>
        </p:blipFill>
        <p:spPr>
          <a:xfrm>
            <a:off x="9002351" y="4169815"/>
            <a:ext cx="3114676" cy="2207618"/>
          </a:xfrm>
          <a:prstGeom prst="rect">
            <a:avLst/>
          </a:prstGeom>
        </p:spPr>
      </p:pic>
      <p:pic>
        <p:nvPicPr>
          <p:cNvPr id="14" name="Picture 13">
            <a:extLst>
              <a:ext uri="{FF2B5EF4-FFF2-40B4-BE49-F238E27FC236}">
                <a16:creationId xmlns:a16="http://schemas.microsoft.com/office/drawing/2014/main" id="{B5BBA487-14F8-4B51-A056-39E9FBC69428}"/>
              </a:ext>
            </a:extLst>
          </p:cNvPr>
          <p:cNvPicPr>
            <a:picLocks noChangeAspect="1"/>
          </p:cNvPicPr>
          <p:nvPr/>
        </p:nvPicPr>
        <p:blipFill>
          <a:blip r:embed="rId6"/>
          <a:stretch>
            <a:fillRect/>
          </a:stretch>
        </p:blipFill>
        <p:spPr>
          <a:xfrm>
            <a:off x="6542093" y="4310077"/>
            <a:ext cx="2460258" cy="1927095"/>
          </a:xfrm>
          <a:prstGeom prst="rect">
            <a:avLst/>
          </a:prstGeom>
        </p:spPr>
      </p:pic>
    </p:spTree>
    <p:extLst>
      <p:ext uri="{BB962C8B-B14F-4D97-AF65-F5344CB8AC3E}">
        <p14:creationId xmlns:p14="http://schemas.microsoft.com/office/powerpoint/2010/main" val="831279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Eksplorasi</a:t>
            </a:r>
            <a:r>
              <a:rPr lang="en-ID" sz="3200" dirty="0"/>
              <a:t> Data Analysis</a:t>
            </a:r>
            <a:endParaRPr dirty="0"/>
          </a:p>
        </p:txBody>
      </p:sp>
      <p:sp>
        <p:nvSpPr>
          <p:cNvPr id="216" name="Google Shape;216;g1451da43991_0_5"/>
          <p:cNvSpPr txBox="1"/>
          <p:nvPr/>
        </p:nvSpPr>
        <p:spPr>
          <a:xfrm>
            <a:off x="401515" y="1584375"/>
            <a:ext cx="11388900" cy="4278054"/>
          </a:xfrm>
          <a:prstGeom prst="rect">
            <a:avLst/>
          </a:prstGeom>
          <a:noFill/>
          <a:ln>
            <a:noFill/>
          </a:ln>
        </p:spPr>
        <p:txBody>
          <a:bodyPr spcFirstLastPara="1" wrap="square" lIns="91425" tIns="45700" rIns="91425" bIns="45700" anchor="t" anchorCtr="0">
            <a:spAutoFit/>
          </a:bodyPr>
          <a:lstStyle/>
          <a:p>
            <a:r>
              <a:rPr lang="en-US" sz="1600" b="1" dirty="0">
                <a:solidFill>
                  <a:srgbClr val="002060"/>
                </a:solidFill>
                <a:latin typeface="Sora" panose="020B0604020202020204" charset="0"/>
                <a:cs typeface="Sora" panose="020B0604020202020204" charset="0"/>
              </a:rPr>
              <a:t>What are the characteristics of customers who make deposits?</a:t>
            </a:r>
          </a:p>
          <a:p>
            <a:endParaRPr lang="en-ID" sz="1600" b="1" dirty="0">
              <a:solidFill>
                <a:schemeClr val="accent1">
                  <a:lumMod val="50000"/>
                </a:schemeClr>
              </a:solidFill>
              <a:latin typeface="Sora" panose="020B0604020202020204" charset="0"/>
              <a:cs typeface="Sora" panose="020B0604020202020204" charset="0"/>
            </a:endParaRPr>
          </a:p>
          <a:p>
            <a:pPr rtl="0"/>
            <a:r>
              <a:rPr lang="en-US" sz="1600" dirty="0">
                <a:solidFill>
                  <a:schemeClr val="accent1">
                    <a:lumMod val="50000"/>
                  </a:schemeClr>
                </a:solidFill>
                <a:latin typeface="Sora" panose="020B0604020202020204" charset="0"/>
                <a:cs typeface="Sora" panose="020B0604020202020204" charset="0"/>
              </a:rPr>
              <a:t>New Insight by 'Yes' condition:</a:t>
            </a:r>
          </a:p>
          <a:p>
            <a:pPr rtl="0"/>
            <a:r>
              <a:rPr lang="en-US" sz="1600" dirty="0">
                <a:solidFill>
                  <a:schemeClr val="accent1">
                    <a:lumMod val="50000"/>
                  </a:schemeClr>
                </a:solidFill>
                <a:latin typeface="Sora" panose="020B0604020202020204" charset="0"/>
                <a:cs typeface="Sora" panose="020B0604020202020204" charset="0"/>
              </a:rPr>
              <a:t>Background:</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'yes' condition for job the highest is '</a:t>
            </a:r>
            <a:r>
              <a:rPr lang="en-US" sz="1600" dirty="0" err="1">
                <a:solidFill>
                  <a:schemeClr val="accent1">
                    <a:lumMod val="50000"/>
                  </a:schemeClr>
                </a:solidFill>
                <a:latin typeface="Sora" panose="020B0604020202020204" charset="0"/>
                <a:cs typeface="Sora" panose="020B0604020202020204" charset="0"/>
              </a:rPr>
              <a:t>Manajemen</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'yes' condition for marital the highest is 'married'</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'yes' condition for education the highest is 'secondary’</a:t>
            </a:r>
          </a:p>
          <a:p>
            <a:pPr rtl="0"/>
            <a:endParaRPr lang="en-US" sz="1600" dirty="0">
              <a:solidFill>
                <a:schemeClr val="accent1">
                  <a:lumMod val="50000"/>
                </a:schemeClr>
              </a:solidFill>
              <a:latin typeface="Sora" panose="020B0604020202020204" charset="0"/>
              <a:cs typeface="Sora" panose="020B0604020202020204" charset="0"/>
            </a:endParaRPr>
          </a:p>
          <a:p>
            <a:pPr rtl="0"/>
            <a:r>
              <a:rPr lang="en-US" sz="1600" dirty="0" err="1">
                <a:solidFill>
                  <a:schemeClr val="accent1">
                    <a:lumMod val="50000"/>
                  </a:schemeClr>
                </a:solidFill>
                <a:latin typeface="Sora" panose="020B0604020202020204" charset="0"/>
                <a:cs typeface="Sora" panose="020B0604020202020204" charset="0"/>
              </a:rPr>
              <a:t>Tanggungan</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'yes' condition for default the highest is 'no'</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'yes' condition for housing the highest is 'no'</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'yes' condition for loan the loan is ‘no’</a:t>
            </a:r>
          </a:p>
          <a:p>
            <a:pPr rtl="0"/>
            <a:endParaRPr lang="en-US" sz="1600" dirty="0">
              <a:solidFill>
                <a:schemeClr val="accent1">
                  <a:lumMod val="50000"/>
                </a:schemeClr>
              </a:solidFill>
              <a:latin typeface="Sora" panose="020B0604020202020204" charset="0"/>
              <a:cs typeface="Sora" panose="020B0604020202020204" charset="0"/>
            </a:endParaRPr>
          </a:p>
          <a:p>
            <a:pPr rtl="0"/>
            <a:r>
              <a:rPr lang="en-US" sz="1600" dirty="0" err="1">
                <a:solidFill>
                  <a:schemeClr val="accent1">
                    <a:lumMod val="50000"/>
                  </a:schemeClr>
                </a:solidFill>
                <a:latin typeface="Sora" panose="020B0604020202020204" charset="0"/>
                <a:cs typeface="Sora" panose="020B0604020202020204" charset="0"/>
              </a:rPr>
              <a:t>Kontak</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'yes' condition for contact the contact is '</a:t>
            </a:r>
            <a:r>
              <a:rPr lang="en-US" sz="1600" dirty="0" err="1">
                <a:solidFill>
                  <a:schemeClr val="accent1">
                    <a:lumMod val="50000"/>
                  </a:schemeClr>
                </a:solidFill>
                <a:latin typeface="Sora" panose="020B0604020202020204" charset="0"/>
                <a:cs typeface="Sora" panose="020B0604020202020204" charset="0"/>
              </a:rPr>
              <a:t>celluler</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'yes' condition for </a:t>
            </a:r>
            <a:r>
              <a:rPr lang="en-US" sz="1600" dirty="0" err="1">
                <a:solidFill>
                  <a:schemeClr val="accent1">
                    <a:lumMod val="50000"/>
                  </a:schemeClr>
                </a:solidFill>
                <a:latin typeface="Sora" panose="020B0604020202020204" charset="0"/>
                <a:cs typeface="Sora" panose="020B0604020202020204" charset="0"/>
              </a:rPr>
              <a:t>poutcome</a:t>
            </a:r>
            <a:r>
              <a:rPr lang="en-US" sz="1600" dirty="0">
                <a:solidFill>
                  <a:schemeClr val="accent1">
                    <a:lumMod val="50000"/>
                  </a:schemeClr>
                </a:solidFill>
                <a:latin typeface="Sora" panose="020B0604020202020204" charset="0"/>
                <a:cs typeface="Sora" panose="020B0604020202020204" charset="0"/>
              </a:rPr>
              <a:t> the </a:t>
            </a:r>
            <a:r>
              <a:rPr lang="en-US" sz="1600" dirty="0" err="1">
                <a:solidFill>
                  <a:schemeClr val="accent1">
                    <a:lumMod val="50000"/>
                  </a:schemeClr>
                </a:solidFill>
                <a:latin typeface="Sora" panose="020B0604020202020204" charset="0"/>
                <a:cs typeface="Sora" panose="020B0604020202020204" charset="0"/>
              </a:rPr>
              <a:t>poutcome</a:t>
            </a:r>
            <a:r>
              <a:rPr lang="en-US" sz="1600" dirty="0">
                <a:solidFill>
                  <a:schemeClr val="accent1">
                    <a:lumMod val="50000"/>
                  </a:schemeClr>
                </a:solidFill>
                <a:latin typeface="Sora" panose="020B0604020202020204" charset="0"/>
                <a:cs typeface="Sora" panose="020B0604020202020204" charset="0"/>
              </a:rPr>
              <a:t> is '</a:t>
            </a:r>
            <a:r>
              <a:rPr lang="en-US" sz="1600" dirty="0" err="1">
                <a:solidFill>
                  <a:schemeClr val="accent1">
                    <a:lumMod val="50000"/>
                  </a:schemeClr>
                </a:solidFill>
                <a:latin typeface="Sora" panose="020B0604020202020204" charset="0"/>
                <a:cs typeface="Sora" panose="020B0604020202020204" charset="0"/>
              </a:rPr>
              <a:t>unkown</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'yes' condition for month the month is 'may'</a:t>
            </a:r>
          </a:p>
        </p:txBody>
      </p:sp>
    </p:spTree>
    <p:extLst>
      <p:ext uri="{BB962C8B-B14F-4D97-AF65-F5344CB8AC3E}">
        <p14:creationId xmlns:p14="http://schemas.microsoft.com/office/powerpoint/2010/main" val="1063693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Eksplorasi</a:t>
            </a:r>
            <a:r>
              <a:rPr lang="en-ID" sz="3200" dirty="0"/>
              <a:t> Data Analysis</a:t>
            </a:r>
            <a:endParaRPr dirty="0"/>
          </a:p>
        </p:txBody>
      </p:sp>
      <p:sp>
        <p:nvSpPr>
          <p:cNvPr id="216" name="Google Shape;216;g1451da43991_0_5"/>
          <p:cNvSpPr txBox="1"/>
          <p:nvPr/>
        </p:nvSpPr>
        <p:spPr>
          <a:xfrm>
            <a:off x="401515" y="1584375"/>
            <a:ext cx="11388900" cy="4031833"/>
          </a:xfrm>
          <a:prstGeom prst="rect">
            <a:avLst/>
          </a:prstGeom>
          <a:noFill/>
          <a:ln>
            <a:noFill/>
          </a:ln>
        </p:spPr>
        <p:txBody>
          <a:bodyPr spcFirstLastPara="1" wrap="square" lIns="91425" tIns="45700" rIns="91425" bIns="45700" anchor="t" anchorCtr="0">
            <a:spAutoFit/>
          </a:bodyPr>
          <a:lstStyle/>
          <a:p>
            <a:pPr rtl="0"/>
            <a:r>
              <a:rPr lang="en-US" sz="1600" dirty="0">
                <a:solidFill>
                  <a:schemeClr val="accent1">
                    <a:lumMod val="50000"/>
                  </a:schemeClr>
                </a:solidFill>
                <a:latin typeface="Sora" panose="020B0604020202020204" charset="0"/>
                <a:cs typeface="Sora" panose="020B0604020202020204" charset="0"/>
              </a:rPr>
              <a:t>New Insight by 'No' condition:</a:t>
            </a:r>
          </a:p>
          <a:p>
            <a:pPr rtl="0"/>
            <a:r>
              <a:rPr lang="en-US" sz="1600" dirty="0">
                <a:solidFill>
                  <a:schemeClr val="accent1">
                    <a:lumMod val="50000"/>
                  </a:schemeClr>
                </a:solidFill>
                <a:latin typeface="Sora" panose="020B0604020202020204" charset="0"/>
                <a:cs typeface="Sora" panose="020B0604020202020204" charset="0"/>
              </a:rPr>
              <a:t>Background:</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'No' condition for job the highest is 'blue-</a:t>
            </a:r>
            <a:r>
              <a:rPr lang="en-US" sz="1600" dirty="0" err="1">
                <a:solidFill>
                  <a:schemeClr val="accent1">
                    <a:lumMod val="50000"/>
                  </a:schemeClr>
                </a:solidFill>
                <a:latin typeface="Sora" panose="020B0604020202020204" charset="0"/>
                <a:cs typeface="Sora" panose="020B0604020202020204" charset="0"/>
              </a:rPr>
              <a:t>coller</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'No' condition for marital the highest is 'married'</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'No' condition for education the highest is 'secondary’</a:t>
            </a:r>
          </a:p>
          <a:p>
            <a:pPr rtl="0"/>
            <a:endParaRPr lang="en-US" sz="1600" dirty="0">
              <a:solidFill>
                <a:schemeClr val="accent1">
                  <a:lumMod val="50000"/>
                </a:schemeClr>
              </a:solidFill>
              <a:latin typeface="Sora" panose="020B0604020202020204" charset="0"/>
              <a:cs typeface="Sora" panose="020B0604020202020204" charset="0"/>
            </a:endParaRPr>
          </a:p>
          <a:p>
            <a:pPr rtl="0"/>
            <a:r>
              <a:rPr lang="en-US" sz="1600" dirty="0" err="1">
                <a:solidFill>
                  <a:schemeClr val="accent1">
                    <a:lumMod val="50000"/>
                  </a:schemeClr>
                </a:solidFill>
                <a:latin typeface="Sora" panose="020B0604020202020204" charset="0"/>
                <a:cs typeface="Sora" panose="020B0604020202020204" charset="0"/>
              </a:rPr>
              <a:t>Tanggungan</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'No' condition for default the highest is 'no'</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'No' condition for housing the highest is 'yes'</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'No' condition for loan the loan is ‘no’</a:t>
            </a:r>
          </a:p>
          <a:p>
            <a:pPr rtl="0"/>
            <a:endParaRPr lang="en-US" sz="1600" dirty="0">
              <a:solidFill>
                <a:schemeClr val="accent1">
                  <a:lumMod val="50000"/>
                </a:schemeClr>
              </a:solidFill>
              <a:latin typeface="Sora" panose="020B0604020202020204" charset="0"/>
              <a:cs typeface="Sora" panose="020B0604020202020204" charset="0"/>
            </a:endParaRPr>
          </a:p>
          <a:p>
            <a:pPr rtl="0"/>
            <a:r>
              <a:rPr lang="en-US" sz="1600" dirty="0" err="1">
                <a:solidFill>
                  <a:schemeClr val="accent1">
                    <a:lumMod val="50000"/>
                  </a:schemeClr>
                </a:solidFill>
                <a:latin typeface="Sora" panose="020B0604020202020204" charset="0"/>
                <a:cs typeface="Sora" panose="020B0604020202020204" charset="0"/>
              </a:rPr>
              <a:t>Kontak</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'No' condition for contact the contact is '</a:t>
            </a:r>
            <a:r>
              <a:rPr lang="en-US" sz="1600" dirty="0" err="1">
                <a:solidFill>
                  <a:schemeClr val="accent1">
                    <a:lumMod val="50000"/>
                  </a:schemeClr>
                </a:solidFill>
                <a:latin typeface="Sora" panose="020B0604020202020204" charset="0"/>
                <a:cs typeface="Sora" panose="020B0604020202020204" charset="0"/>
              </a:rPr>
              <a:t>celluler</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'No' condition for </a:t>
            </a:r>
            <a:r>
              <a:rPr lang="en-US" sz="1600" dirty="0" err="1">
                <a:solidFill>
                  <a:schemeClr val="accent1">
                    <a:lumMod val="50000"/>
                  </a:schemeClr>
                </a:solidFill>
                <a:latin typeface="Sora" panose="020B0604020202020204" charset="0"/>
                <a:cs typeface="Sora" panose="020B0604020202020204" charset="0"/>
              </a:rPr>
              <a:t>poutcome</a:t>
            </a:r>
            <a:r>
              <a:rPr lang="en-US" sz="1600" dirty="0">
                <a:solidFill>
                  <a:schemeClr val="accent1">
                    <a:lumMod val="50000"/>
                  </a:schemeClr>
                </a:solidFill>
                <a:latin typeface="Sora" panose="020B0604020202020204" charset="0"/>
                <a:cs typeface="Sora" panose="020B0604020202020204" charset="0"/>
              </a:rPr>
              <a:t> the </a:t>
            </a:r>
            <a:r>
              <a:rPr lang="en-US" sz="1600" dirty="0" err="1">
                <a:solidFill>
                  <a:schemeClr val="accent1">
                    <a:lumMod val="50000"/>
                  </a:schemeClr>
                </a:solidFill>
                <a:latin typeface="Sora" panose="020B0604020202020204" charset="0"/>
                <a:cs typeface="Sora" panose="020B0604020202020204" charset="0"/>
              </a:rPr>
              <a:t>poutcome</a:t>
            </a:r>
            <a:r>
              <a:rPr lang="en-US" sz="1600" dirty="0">
                <a:solidFill>
                  <a:schemeClr val="accent1">
                    <a:lumMod val="50000"/>
                  </a:schemeClr>
                </a:solidFill>
                <a:latin typeface="Sora" panose="020B0604020202020204" charset="0"/>
                <a:cs typeface="Sora" panose="020B0604020202020204" charset="0"/>
              </a:rPr>
              <a:t> is '</a:t>
            </a:r>
            <a:r>
              <a:rPr lang="en-US" sz="1600" dirty="0" err="1">
                <a:solidFill>
                  <a:schemeClr val="accent1">
                    <a:lumMod val="50000"/>
                  </a:schemeClr>
                </a:solidFill>
                <a:latin typeface="Sora" panose="020B0604020202020204" charset="0"/>
                <a:cs typeface="Sora" panose="020B0604020202020204" charset="0"/>
              </a:rPr>
              <a:t>unkown</a:t>
            </a:r>
            <a:r>
              <a:rPr lang="en-US" sz="1600" dirty="0">
                <a:solidFill>
                  <a:schemeClr val="accent1">
                    <a:lumMod val="50000"/>
                  </a:schemeClr>
                </a:solidFill>
                <a:latin typeface="Sora" panose="020B0604020202020204" charset="0"/>
                <a:cs typeface="Sora" panose="020B0604020202020204" charset="0"/>
              </a:rPr>
              <a:t>'</a:t>
            </a:r>
          </a:p>
          <a:p>
            <a:pPr rtl="0">
              <a:buFont typeface="+mj-lt"/>
              <a:buAutoNum type="arabicPeriod"/>
            </a:pPr>
            <a:r>
              <a:rPr lang="en-US" sz="1600" dirty="0">
                <a:solidFill>
                  <a:schemeClr val="accent1">
                    <a:lumMod val="50000"/>
                  </a:schemeClr>
                </a:solidFill>
                <a:latin typeface="Sora" panose="020B0604020202020204" charset="0"/>
                <a:cs typeface="Sora" panose="020B0604020202020204" charset="0"/>
              </a:rPr>
              <a:t>sum of 'No' condition for month the month is 'may'</a:t>
            </a:r>
          </a:p>
          <a:p>
            <a:pPr rtl="0">
              <a:buFont typeface="+mj-lt"/>
              <a:buAutoNum type="arabicPeriod"/>
            </a:pPr>
            <a:endParaRPr lang="en-US" sz="1600" dirty="0">
              <a:solidFill>
                <a:schemeClr val="accent1">
                  <a:lumMod val="50000"/>
                </a:schemeClr>
              </a:solidFill>
              <a:latin typeface="Sora" panose="020B0604020202020204" charset="0"/>
              <a:cs typeface="Sora" panose="020B0604020202020204" charset="0"/>
            </a:endParaRPr>
          </a:p>
        </p:txBody>
      </p:sp>
    </p:spTree>
    <p:extLst>
      <p:ext uri="{BB962C8B-B14F-4D97-AF65-F5344CB8AC3E}">
        <p14:creationId xmlns:p14="http://schemas.microsoft.com/office/powerpoint/2010/main" val="90544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Eksplorasi</a:t>
            </a:r>
            <a:r>
              <a:rPr lang="en-ID" sz="3200" dirty="0"/>
              <a:t> Data Analysis</a:t>
            </a:r>
            <a:endParaRPr dirty="0"/>
          </a:p>
        </p:txBody>
      </p:sp>
      <p:sp>
        <p:nvSpPr>
          <p:cNvPr id="216" name="Google Shape;216;g1451da43991_0_5"/>
          <p:cNvSpPr txBox="1"/>
          <p:nvPr/>
        </p:nvSpPr>
        <p:spPr>
          <a:xfrm>
            <a:off x="401515" y="1584375"/>
            <a:ext cx="11388900" cy="2985392"/>
          </a:xfrm>
          <a:prstGeom prst="rect">
            <a:avLst/>
          </a:prstGeom>
          <a:noFill/>
          <a:ln>
            <a:noFill/>
          </a:ln>
        </p:spPr>
        <p:txBody>
          <a:bodyPr spcFirstLastPara="1" wrap="square" lIns="91425" tIns="45700" rIns="91425" bIns="45700" anchor="t" anchorCtr="0">
            <a:spAutoFit/>
          </a:bodyPr>
          <a:lstStyle/>
          <a:p>
            <a:r>
              <a:rPr lang="en-US" b="1" dirty="0">
                <a:solidFill>
                  <a:schemeClr val="accent1">
                    <a:lumMod val="50000"/>
                  </a:schemeClr>
                </a:solidFill>
                <a:latin typeface="Sora" panose="020B0604020202020204" charset="0"/>
                <a:cs typeface="Sora" panose="020B0604020202020204" charset="0"/>
              </a:rPr>
              <a:t>How About Correlation data between data input and output/target ? </a:t>
            </a:r>
            <a:endParaRPr lang="en-ID" b="1" dirty="0">
              <a:solidFill>
                <a:schemeClr val="accent1">
                  <a:lumMod val="50000"/>
                </a:schemeClr>
              </a:solidFill>
              <a:latin typeface="Sora" panose="020B0604020202020204" charset="0"/>
              <a:cs typeface="Sora" panose="020B0604020202020204" charset="0"/>
            </a:endParaRPr>
          </a:p>
          <a:p>
            <a:pPr rtl="0"/>
            <a:endParaRPr lang="en-US" sz="1600" b="1" dirty="0">
              <a:solidFill>
                <a:schemeClr val="accent1">
                  <a:lumMod val="50000"/>
                </a:schemeClr>
              </a:solidFill>
              <a:latin typeface="Sora" panose="020B0604020202020204" charset="0"/>
              <a:cs typeface="Sora" panose="020B0604020202020204" charset="0"/>
            </a:endParaRPr>
          </a:p>
          <a:p>
            <a:r>
              <a:rPr lang="en-ID" sz="1600" b="1" dirty="0">
                <a:solidFill>
                  <a:schemeClr val="accent1">
                    <a:lumMod val="50000"/>
                  </a:schemeClr>
                </a:solidFill>
                <a:latin typeface="Sora" panose="020B0604020202020204" charset="0"/>
                <a:cs typeface="Sora" panose="020B0604020202020204" charset="0"/>
              </a:rPr>
              <a:t>Bivariant Method </a:t>
            </a:r>
          </a:p>
          <a:p>
            <a:r>
              <a:rPr lang="en-ID" sz="1600" dirty="0">
                <a:solidFill>
                  <a:schemeClr val="accent1">
                    <a:lumMod val="50000"/>
                  </a:schemeClr>
                </a:solidFill>
                <a:latin typeface="Sora" panose="020B0604020202020204" charset="0"/>
                <a:cs typeface="Sora" panose="020B0604020202020204" charset="0"/>
              </a:rPr>
              <a:t>Category VS Category:</a:t>
            </a:r>
          </a:p>
          <a:p>
            <a:r>
              <a:rPr lang="en-ID" sz="1600" dirty="0">
                <a:solidFill>
                  <a:schemeClr val="accent1">
                    <a:lumMod val="50000"/>
                  </a:schemeClr>
                </a:solidFill>
                <a:latin typeface="Sora" panose="020B0604020202020204" charset="0"/>
                <a:cs typeface="Sora" panose="020B0604020202020204" charset="0"/>
              </a:rPr>
              <a:t>Chi-square Method (method Bonferroni-adjusted)</a:t>
            </a:r>
          </a:p>
          <a:p>
            <a:endParaRPr lang="en-ID" sz="1600" dirty="0">
              <a:solidFill>
                <a:schemeClr val="accent1">
                  <a:lumMod val="50000"/>
                </a:schemeClr>
              </a:solidFill>
              <a:latin typeface="Sora" panose="020B0604020202020204" charset="0"/>
              <a:cs typeface="Sora" panose="020B0604020202020204" charset="0"/>
            </a:endParaRPr>
          </a:p>
          <a:p>
            <a:endParaRPr lang="en-ID" sz="1600" b="1" dirty="0">
              <a:solidFill>
                <a:schemeClr val="accent1">
                  <a:lumMod val="50000"/>
                </a:schemeClr>
              </a:solidFill>
              <a:latin typeface="Sora" panose="020B0604020202020204" charset="0"/>
              <a:cs typeface="Sora" panose="020B0604020202020204" charset="0"/>
            </a:endParaRPr>
          </a:p>
          <a:p>
            <a:endParaRPr lang="en-ID" sz="2000" b="1" dirty="0">
              <a:solidFill>
                <a:schemeClr val="accent1">
                  <a:lumMod val="50000"/>
                </a:schemeClr>
              </a:solidFill>
              <a:latin typeface="Sora" panose="020B0604020202020204" charset="0"/>
              <a:cs typeface="Sora" panose="020B0604020202020204" charset="0"/>
            </a:endParaRPr>
          </a:p>
          <a:p>
            <a:endParaRPr lang="en-ID" sz="2000" b="1" dirty="0">
              <a:solidFill>
                <a:schemeClr val="accent1">
                  <a:lumMod val="50000"/>
                </a:schemeClr>
              </a:solidFill>
              <a:latin typeface="Sora" panose="020B0604020202020204" charset="0"/>
              <a:cs typeface="Sora" panose="020B0604020202020204" charset="0"/>
            </a:endParaRPr>
          </a:p>
          <a:p>
            <a:r>
              <a:rPr lang="en-ID" sz="1600" dirty="0">
                <a:solidFill>
                  <a:schemeClr val="accent1">
                    <a:lumMod val="50000"/>
                  </a:schemeClr>
                </a:solidFill>
                <a:latin typeface="Sora" panose="020B0604020202020204" charset="0"/>
                <a:cs typeface="Sora" panose="020B0604020202020204" charset="0"/>
              </a:rPr>
              <a:t>Numeric VS Category :</a:t>
            </a:r>
          </a:p>
          <a:p>
            <a:r>
              <a:rPr lang="en-ID" sz="1600" dirty="0">
                <a:solidFill>
                  <a:schemeClr val="accent1">
                    <a:lumMod val="50000"/>
                  </a:schemeClr>
                </a:solidFill>
                <a:latin typeface="Sora" panose="020B0604020202020204" charset="0"/>
                <a:cs typeface="Sora" panose="020B0604020202020204" charset="0"/>
              </a:rPr>
              <a:t>Duration : 0.32</a:t>
            </a:r>
          </a:p>
        </p:txBody>
      </p:sp>
      <p:pic>
        <p:nvPicPr>
          <p:cNvPr id="6" name="Picture 5">
            <a:extLst>
              <a:ext uri="{FF2B5EF4-FFF2-40B4-BE49-F238E27FC236}">
                <a16:creationId xmlns:a16="http://schemas.microsoft.com/office/drawing/2014/main" id="{DDECD4CF-9176-48D1-BB21-BEB4CD280EC4}"/>
              </a:ext>
            </a:extLst>
          </p:cNvPr>
          <p:cNvPicPr>
            <a:picLocks noChangeAspect="1"/>
          </p:cNvPicPr>
          <p:nvPr/>
        </p:nvPicPr>
        <p:blipFill>
          <a:blip r:embed="rId3"/>
          <a:stretch>
            <a:fillRect/>
          </a:stretch>
        </p:blipFill>
        <p:spPr>
          <a:xfrm>
            <a:off x="509905" y="2995612"/>
            <a:ext cx="2495550" cy="866775"/>
          </a:xfrm>
          <a:prstGeom prst="rect">
            <a:avLst/>
          </a:prstGeom>
        </p:spPr>
      </p:pic>
      <p:pic>
        <p:nvPicPr>
          <p:cNvPr id="9" name="Picture 8">
            <a:extLst>
              <a:ext uri="{FF2B5EF4-FFF2-40B4-BE49-F238E27FC236}">
                <a16:creationId xmlns:a16="http://schemas.microsoft.com/office/drawing/2014/main" id="{446CC77C-854D-43ED-A6C7-4A8170DA0E3E}"/>
              </a:ext>
            </a:extLst>
          </p:cNvPr>
          <p:cNvPicPr>
            <a:picLocks noChangeAspect="1"/>
          </p:cNvPicPr>
          <p:nvPr/>
        </p:nvPicPr>
        <p:blipFill>
          <a:blip r:embed="rId4"/>
          <a:stretch>
            <a:fillRect/>
          </a:stretch>
        </p:blipFill>
        <p:spPr>
          <a:xfrm>
            <a:off x="6925310" y="1765062"/>
            <a:ext cx="4152900" cy="3962400"/>
          </a:xfrm>
          <a:prstGeom prst="rect">
            <a:avLst/>
          </a:prstGeom>
        </p:spPr>
      </p:pic>
      <p:sp>
        <p:nvSpPr>
          <p:cNvPr id="10" name="TextBox 9">
            <a:extLst>
              <a:ext uri="{FF2B5EF4-FFF2-40B4-BE49-F238E27FC236}">
                <a16:creationId xmlns:a16="http://schemas.microsoft.com/office/drawing/2014/main" id="{87D50FBD-D04E-4B6A-840A-9880E4943ABB}"/>
              </a:ext>
            </a:extLst>
          </p:cNvPr>
          <p:cNvSpPr txBox="1"/>
          <p:nvPr/>
        </p:nvSpPr>
        <p:spPr>
          <a:xfrm>
            <a:off x="8666480" y="1558388"/>
            <a:ext cx="1433406" cy="523220"/>
          </a:xfrm>
          <a:prstGeom prst="rect">
            <a:avLst/>
          </a:prstGeom>
          <a:noFill/>
        </p:spPr>
        <p:txBody>
          <a:bodyPr wrap="none" rtlCol="0">
            <a:spAutoFit/>
          </a:bodyPr>
          <a:lstStyle/>
          <a:p>
            <a:r>
              <a:rPr lang="en-ID" dirty="0" err="1">
                <a:solidFill>
                  <a:schemeClr val="accent1">
                    <a:lumMod val="50000"/>
                  </a:schemeClr>
                </a:solidFill>
                <a:latin typeface="Sora" panose="020B0604020202020204" charset="0"/>
                <a:cs typeface="Sora" panose="020B0604020202020204" charset="0"/>
              </a:rPr>
              <a:t>Multivariante</a:t>
            </a:r>
            <a:endParaRPr lang="en-ID" dirty="0">
              <a:solidFill>
                <a:schemeClr val="accent1">
                  <a:lumMod val="50000"/>
                </a:schemeClr>
              </a:solidFill>
              <a:latin typeface="Sora" panose="020B0604020202020204" charset="0"/>
              <a:cs typeface="Sora" panose="020B0604020202020204" charset="0"/>
            </a:endParaRPr>
          </a:p>
          <a:p>
            <a:endParaRPr lang="en-ID" dirty="0">
              <a:solidFill>
                <a:schemeClr val="accent1">
                  <a:lumMod val="50000"/>
                </a:schemeClr>
              </a:solidFill>
              <a:latin typeface="Sora" panose="020B0604020202020204" charset="0"/>
              <a:cs typeface="Sora" panose="020B0604020202020204" charset="0"/>
            </a:endParaRPr>
          </a:p>
        </p:txBody>
      </p:sp>
    </p:spTree>
    <p:extLst>
      <p:ext uri="{BB962C8B-B14F-4D97-AF65-F5344CB8AC3E}">
        <p14:creationId xmlns:p14="http://schemas.microsoft.com/office/powerpoint/2010/main" val="9415810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1c19338028d_0_10"/>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dirty="0"/>
              <a:t>Modeling</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Modeling</a:t>
            </a:r>
            <a:endParaRPr dirty="0"/>
          </a:p>
        </p:txBody>
      </p:sp>
      <p:sp>
        <p:nvSpPr>
          <p:cNvPr id="3" name="TextBox 2">
            <a:extLst>
              <a:ext uri="{FF2B5EF4-FFF2-40B4-BE49-F238E27FC236}">
                <a16:creationId xmlns:a16="http://schemas.microsoft.com/office/drawing/2014/main" id="{1FF55E8A-6DFE-4D8C-9648-AE230C7ABAF9}"/>
              </a:ext>
            </a:extLst>
          </p:cNvPr>
          <p:cNvSpPr txBox="1"/>
          <p:nvPr/>
        </p:nvSpPr>
        <p:spPr>
          <a:xfrm>
            <a:off x="528320" y="1690825"/>
            <a:ext cx="5559535" cy="1169551"/>
          </a:xfrm>
          <a:prstGeom prst="rect">
            <a:avLst/>
          </a:prstGeom>
          <a:noFill/>
        </p:spPr>
        <p:txBody>
          <a:bodyPr wrap="none" rtlCol="0">
            <a:spAutoFit/>
          </a:bodyPr>
          <a:lstStyle/>
          <a:p>
            <a:r>
              <a:rPr lang="en-US" b="1" dirty="0" err="1">
                <a:solidFill>
                  <a:schemeClr val="accent1">
                    <a:lumMod val="50000"/>
                  </a:schemeClr>
                </a:solidFill>
                <a:latin typeface="Sora" panose="020B0604020202020204" charset="0"/>
                <a:cs typeface="Sora" panose="020B0604020202020204" charset="0"/>
              </a:rPr>
              <a:t>Feauture</a:t>
            </a:r>
            <a:r>
              <a:rPr lang="en-US" b="1" dirty="0">
                <a:solidFill>
                  <a:schemeClr val="accent1">
                    <a:lumMod val="50000"/>
                  </a:schemeClr>
                </a:solidFill>
                <a:latin typeface="Sora" panose="020B0604020202020204" charset="0"/>
                <a:cs typeface="Sora" panose="020B0604020202020204" charset="0"/>
              </a:rPr>
              <a:t> Engineering:</a:t>
            </a:r>
          </a:p>
          <a:p>
            <a:endParaRPr lang="en-US" b="1" dirty="0">
              <a:solidFill>
                <a:schemeClr val="accent1">
                  <a:lumMod val="50000"/>
                </a:schemeClr>
              </a:solidFill>
              <a:latin typeface="Sora" panose="020B0604020202020204" charset="0"/>
              <a:cs typeface="Sora" panose="020B0604020202020204" charset="0"/>
            </a:endParaRPr>
          </a:p>
          <a:p>
            <a:pPr marL="342900" indent="-342900">
              <a:buAutoNum type="arabicPeriod"/>
            </a:pPr>
            <a:r>
              <a:rPr lang="en-US" dirty="0" err="1">
                <a:solidFill>
                  <a:schemeClr val="accent1">
                    <a:lumMod val="50000"/>
                  </a:schemeClr>
                </a:solidFill>
                <a:latin typeface="Sora" panose="020B0604020202020204" charset="0"/>
                <a:cs typeface="Sora" panose="020B0604020202020204" charset="0"/>
              </a:rPr>
              <a:t>Scalling</a:t>
            </a:r>
            <a:r>
              <a:rPr lang="en-US" dirty="0">
                <a:solidFill>
                  <a:schemeClr val="accent1">
                    <a:lumMod val="50000"/>
                  </a:schemeClr>
                </a:solidFill>
                <a:latin typeface="Sora" panose="020B0604020202020204" charset="0"/>
                <a:cs typeface="Sora" panose="020B0604020202020204" charset="0"/>
              </a:rPr>
              <a:t> </a:t>
            </a:r>
            <a:r>
              <a:rPr lang="en-US" dirty="0" err="1">
                <a:solidFill>
                  <a:schemeClr val="accent1">
                    <a:lumMod val="50000"/>
                  </a:schemeClr>
                </a:solidFill>
                <a:latin typeface="Sora" panose="020B0604020202020204" charset="0"/>
                <a:cs typeface="Sora" panose="020B0604020202020204" charset="0"/>
              </a:rPr>
              <a:t>Standarisasi</a:t>
            </a:r>
            <a:r>
              <a:rPr lang="en-US" dirty="0">
                <a:solidFill>
                  <a:schemeClr val="accent1">
                    <a:lumMod val="50000"/>
                  </a:schemeClr>
                </a:solidFill>
                <a:latin typeface="Sora" panose="020B0604020202020204" charset="0"/>
                <a:cs typeface="Sora" panose="020B0604020202020204" charset="0"/>
              </a:rPr>
              <a:t>  (All model except Random Forest)</a:t>
            </a:r>
          </a:p>
          <a:p>
            <a:pPr marL="342900" indent="-342900">
              <a:buAutoNum type="arabicPeriod"/>
            </a:pPr>
            <a:r>
              <a:rPr lang="en-US" dirty="0">
                <a:solidFill>
                  <a:schemeClr val="accent1">
                    <a:lumMod val="50000"/>
                  </a:schemeClr>
                </a:solidFill>
                <a:latin typeface="Sora" panose="020B0604020202020204" charset="0"/>
                <a:cs typeface="Sora" panose="020B0604020202020204" charset="0"/>
              </a:rPr>
              <a:t>SMOTE  ( Model Random Forest)</a:t>
            </a:r>
          </a:p>
          <a:p>
            <a:endParaRPr lang="en-ID" b="1" dirty="0">
              <a:solidFill>
                <a:schemeClr val="accent1">
                  <a:lumMod val="50000"/>
                </a:schemeClr>
              </a:solidFill>
              <a:latin typeface="Sora" panose="020B0604020202020204" charset="0"/>
              <a:cs typeface="Sora" panose="020B0604020202020204" charset="0"/>
            </a:endParaRPr>
          </a:p>
        </p:txBody>
      </p:sp>
    </p:spTree>
    <p:extLst>
      <p:ext uri="{BB962C8B-B14F-4D97-AF65-F5344CB8AC3E}">
        <p14:creationId xmlns:p14="http://schemas.microsoft.com/office/powerpoint/2010/main" val="3072510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Modeling</a:t>
            </a:r>
            <a:endParaRPr dirty="0"/>
          </a:p>
        </p:txBody>
      </p:sp>
      <p:sp>
        <p:nvSpPr>
          <p:cNvPr id="3" name="TextBox 2">
            <a:extLst>
              <a:ext uri="{FF2B5EF4-FFF2-40B4-BE49-F238E27FC236}">
                <a16:creationId xmlns:a16="http://schemas.microsoft.com/office/drawing/2014/main" id="{1FF55E8A-6DFE-4D8C-9648-AE230C7ABAF9}"/>
              </a:ext>
            </a:extLst>
          </p:cNvPr>
          <p:cNvSpPr txBox="1"/>
          <p:nvPr/>
        </p:nvSpPr>
        <p:spPr>
          <a:xfrm>
            <a:off x="528320" y="1690825"/>
            <a:ext cx="1672253" cy="307777"/>
          </a:xfrm>
          <a:prstGeom prst="rect">
            <a:avLst/>
          </a:prstGeom>
          <a:noFill/>
        </p:spPr>
        <p:txBody>
          <a:bodyPr wrap="none" rtlCol="0">
            <a:spAutoFit/>
          </a:bodyPr>
          <a:lstStyle/>
          <a:p>
            <a:r>
              <a:rPr lang="en-US" b="1" dirty="0">
                <a:solidFill>
                  <a:schemeClr val="accent1">
                    <a:lumMod val="50000"/>
                  </a:schemeClr>
                </a:solidFill>
                <a:latin typeface="Sora" panose="020B0604020202020204" charset="0"/>
                <a:cs typeface="Sora" panose="020B0604020202020204" charset="0"/>
              </a:rPr>
              <a:t>Neural Network</a:t>
            </a:r>
            <a:endParaRPr lang="en-ID" b="1" dirty="0">
              <a:solidFill>
                <a:schemeClr val="accent1">
                  <a:lumMod val="50000"/>
                </a:schemeClr>
              </a:solidFill>
              <a:latin typeface="Sora" panose="020B0604020202020204" charset="0"/>
              <a:cs typeface="Sora" panose="020B0604020202020204" charset="0"/>
            </a:endParaRPr>
          </a:p>
        </p:txBody>
      </p:sp>
      <p:pic>
        <p:nvPicPr>
          <p:cNvPr id="7" name="Picture 6">
            <a:extLst>
              <a:ext uri="{FF2B5EF4-FFF2-40B4-BE49-F238E27FC236}">
                <a16:creationId xmlns:a16="http://schemas.microsoft.com/office/drawing/2014/main" id="{EE7EC971-260F-4E00-A5D3-03735832114A}"/>
              </a:ext>
            </a:extLst>
          </p:cNvPr>
          <p:cNvPicPr>
            <a:picLocks noChangeAspect="1"/>
          </p:cNvPicPr>
          <p:nvPr/>
        </p:nvPicPr>
        <p:blipFill>
          <a:blip r:embed="rId3"/>
          <a:stretch>
            <a:fillRect/>
          </a:stretch>
        </p:blipFill>
        <p:spPr>
          <a:xfrm>
            <a:off x="80010" y="2097087"/>
            <a:ext cx="5143500" cy="3781425"/>
          </a:xfrm>
          <a:prstGeom prst="rect">
            <a:avLst/>
          </a:prstGeom>
        </p:spPr>
      </p:pic>
      <p:pic>
        <p:nvPicPr>
          <p:cNvPr id="11" name="Picture 10">
            <a:extLst>
              <a:ext uri="{FF2B5EF4-FFF2-40B4-BE49-F238E27FC236}">
                <a16:creationId xmlns:a16="http://schemas.microsoft.com/office/drawing/2014/main" id="{D56ABB28-C5DB-4388-8561-ED4C20667143}"/>
              </a:ext>
            </a:extLst>
          </p:cNvPr>
          <p:cNvPicPr>
            <a:picLocks noChangeAspect="1"/>
          </p:cNvPicPr>
          <p:nvPr/>
        </p:nvPicPr>
        <p:blipFill>
          <a:blip r:embed="rId4"/>
          <a:stretch>
            <a:fillRect/>
          </a:stretch>
        </p:blipFill>
        <p:spPr>
          <a:xfrm>
            <a:off x="5223510" y="2609636"/>
            <a:ext cx="3056890" cy="1060017"/>
          </a:xfrm>
          <a:prstGeom prst="rect">
            <a:avLst/>
          </a:prstGeom>
        </p:spPr>
      </p:pic>
      <p:pic>
        <p:nvPicPr>
          <p:cNvPr id="13" name="Picture 12">
            <a:extLst>
              <a:ext uri="{FF2B5EF4-FFF2-40B4-BE49-F238E27FC236}">
                <a16:creationId xmlns:a16="http://schemas.microsoft.com/office/drawing/2014/main" id="{F2C9BAB9-14A7-401B-B2DC-719D76750D16}"/>
              </a:ext>
            </a:extLst>
          </p:cNvPr>
          <p:cNvPicPr>
            <a:picLocks noChangeAspect="1"/>
          </p:cNvPicPr>
          <p:nvPr/>
        </p:nvPicPr>
        <p:blipFill>
          <a:blip r:embed="rId5"/>
          <a:stretch>
            <a:fillRect/>
          </a:stretch>
        </p:blipFill>
        <p:spPr>
          <a:xfrm>
            <a:off x="8429046" y="2422212"/>
            <a:ext cx="3458153" cy="3131173"/>
          </a:xfrm>
          <a:prstGeom prst="rect">
            <a:avLst/>
          </a:prstGeom>
        </p:spPr>
      </p:pic>
      <p:sp>
        <p:nvSpPr>
          <p:cNvPr id="14" name="TextBox 13">
            <a:extLst>
              <a:ext uri="{FF2B5EF4-FFF2-40B4-BE49-F238E27FC236}">
                <a16:creationId xmlns:a16="http://schemas.microsoft.com/office/drawing/2014/main" id="{81347464-62CC-4631-BFA6-E5874E56CEFD}"/>
              </a:ext>
            </a:extLst>
          </p:cNvPr>
          <p:cNvSpPr txBox="1"/>
          <p:nvPr/>
        </p:nvSpPr>
        <p:spPr>
          <a:xfrm>
            <a:off x="7614698" y="1692403"/>
            <a:ext cx="1151277" cy="307777"/>
          </a:xfrm>
          <a:prstGeom prst="rect">
            <a:avLst/>
          </a:prstGeom>
          <a:noFill/>
        </p:spPr>
        <p:txBody>
          <a:bodyPr wrap="none" rtlCol="0">
            <a:spAutoFit/>
          </a:bodyPr>
          <a:lstStyle/>
          <a:p>
            <a:r>
              <a:rPr lang="en-US" dirty="0">
                <a:solidFill>
                  <a:schemeClr val="accent1">
                    <a:lumMod val="50000"/>
                  </a:schemeClr>
                </a:solidFill>
                <a:latin typeface="Sora" panose="020B0604020202020204" charset="0"/>
                <a:cs typeface="Sora" panose="020B0604020202020204" charset="0"/>
              </a:rPr>
              <a:t>Data Train:</a:t>
            </a:r>
            <a:endParaRPr lang="en-ID" dirty="0">
              <a:solidFill>
                <a:schemeClr val="accent1">
                  <a:lumMod val="50000"/>
                </a:schemeClr>
              </a:solidFill>
              <a:latin typeface="Sora" panose="020B0604020202020204" charset="0"/>
              <a:cs typeface="Sora" panose="020B0604020202020204" charset="0"/>
            </a:endParaRPr>
          </a:p>
        </p:txBody>
      </p:sp>
    </p:spTree>
    <p:extLst>
      <p:ext uri="{BB962C8B-B14F-4D97-AF65-F5344CB8AC3E}">
        <p14:creationId xmlns:p14="http://schemas.microsoft.com/office/powerpoint/2010/main" val="465818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Modeling</a:t>
            </a:r>
            <a:endParaRPr dirty="0"/>
          </a:p>
        </p:txBody>
      </p:sp>
      <p:sp>
        <p:nvSpPr>
          <p:cNvPr id="3" name="TextBox 2">
            <a:extLst>
              <a:ext uri="{FF2B5EF4-FFF2-40B4-BE49-F238E27FC236}">
                <a16:creationId xmlns:a16="http://schemas.microsoft.com/office/drawing/2014/main" id="{1FF55E8A-6DFE-4D8C-9648-AE230C7ABAF9}"/>
              </a:ext>
            </a:extLst>
          </p:cNvPr>
          <p:cNvSpPr txBox="1"/>
          <p:nvPr/>
        </p:nvSpPr>
        <p:spPr>
          <a:xfrm>
            <a:off x="528320" y="1690825"/>
            <a:ext cx="1672253" cy="307777"/>
          </a:xfrm>
          <a:prstGeom prst="rect">
            <a:avLst/>
          </a:prstGeom>
          <a:noFill/>
        </p:spPr>
        <p:txBody>
          <a:bodyPr wrap="none" rtlCol="0">
            <a:spAutoFit/>
          </a:bodyPr>
          <a:lstStyle/>
          <a:p>
            <a:r>
              <a:rPr lang="en-US" b="1" dirty="0">
                <a:solidFill>
                  <a:schemeClr val="accent1">
                    <a:lumMod val="50000"/>
                  </a:schemeClr>
                </a:solidFill>
                <a:latin typeface="Sora" panose="020B0604020202020204" charset="0"/>
                <a:cs typeface="Sora" panose="020B0604020202020204" charset="0"/>
              </a:rPr>
              <a:t>Neural Network</a:t>
            </a:r>
            <a:endParaRPr lang="en-ID" b="1" dirty="0">
              <a:solidFill>
                <a:schemeClr val="accent1">
                  <a:lumMod val="50000"/>
                </a:schemeClr>
              </a:solidFill>
              <a:latin typeface="Sora" panose="020B0604020202020204" charset="0"/>
              <a:cs typeface="Sora" panose="020B0604020202020204" charset="0"/>
            </a:endParaRPr>
          </a:p>
        </p:txBody>
      </p:sp>
      <p:pic>
        <p:nvPicPr>
          <p:cNvPr id="4" name="Picture 3">
            <a:extLst>
              <a:ext uri="{FF2B5EF4-FFF2-40B4-BE49-F238E27FC236}">
                <a16:creationId xmlns:a16="http://schemas.microsoft.com/office/drawing/2014/main" id="{4E0BF2AD-5798-4B86-B0F1-7AAC44AC4F7D}"/>
              </a:ext>
            </a:extLst>
          </p:cNvPr>
          <p:cNvPicPr>
            <a:picLocks noChangeAspect="1"/>
          </p:cNvPicPr>
          <p:nvPr/>
        </p:nvPicPr>
        <p:blipFill>
          <a:blip r:embed="rId3"/>
          <a:stretch>
            <a:fillRect/>
          </a:stretch>
        </p:blipFill>
        <p:spPr>
          <a:xfrm>
            <a:off x="528320" y="2827697"/>
            <a:ext cx="5567680" cy="3121040"/>
          </a:xfrm>
          <a:prstGeom prst="rect">
            <a:avLst/>
          </a:prstGeom>
        </p:spPr>
      </p:pic>
      <p:sp>
        <p:nvSpPr>
          <p:cNvPr id="15" name="TextBox 14">
            <a:extLst>
              <a:ext uri="{FF2B5EF4-FFF2-40B4-BE49-F238E27FC236}">
                <a16:creationId xmlns:a16="http://schemas.microsoft.com/office/drawing/2014/main" id="{987D4520-F349-49ED-AB78-D8F6DFB14005}"/>
              </a:ext>
            </a:extLst>
          </p:cNvPr>
          <p:cNvSpPr txBox="1"/>
          <p:nvPr/>
        </p:nvSpPr>
        <p:spPr>
          <a:xfrm>
            <a:off x="1736675" y="2259261"/>
            <a:ext cx="2932213" cy="307777"/>
          </a:xfrm>
          <a:prstGeom prst="rect">
            <a:avLst/>
          </a:prstGeom>
          <a:noFill/>
        </p:spPr>
        <p:txBody>
          <a:bodyPr wrap="none" rtlCol="0">
            <a:spAutoFit/>
          </a:bodyPr>
          <a:lstStyle/>
          <a:p>
            <a:r>
              <a:rPr lang="en-US" dirty="0">
                <a:solidFill>
                  <a:schemeClr val="accent1">
                    <a:lumMod val="50000"/>
                  </a:schemeClr>
                </a:solidFill>
                <a:latin typeface="Sora" panose="020B0604020202020204" charset="0"/>
                <a:cs typeface="Sora" panose="020B0604020202020204" charset="0"/>
              </a:rPr>
              <a:t>Data Train (Confusion Matrix) :</a:t>
            </a:r>
            <a:endParaRPr lang="en-ID" dirty="0">
              <a:solidFill>
                <a:schemeClr val="accent1">
                  <a:lumMod val="50000"/>
                </a:schemeClr>
              </a:solidFill>
              <a:latin typeface="Sora" panose="020B0604020202020204" charset="0"/>
              <a:cs typeface="Sora" panose="020B0604020202020204" charset="0"/>
            </a:endParaRPr>
          </a:p>
        </p:txBody>
      </p:sp>
      <p:sp>
        <p:nvSpPr>
          <p:cNvPr id="2" name="Rectangle 1">
            <a:extLst>
              <a:ext uri="{FF2B5EF4-FFF2-40B4-BE49-F238E27FC236}">
                <a16:creationId xmlns:a16="http://schemas.microsoft.com/office/drawing/2014/main" id="{FAE006F5-50B9-51B1-5F8D-DAFD4B74271D}"/>
              </a:ext>
            </a:extLst>
          </p:cNvPr>
          <p:cNvSpPr>
            <a:spLocks noChangeArrowheads="1"/>
          </p:cNvSpPr>
          <p:nvPr/>
        </p:nvSpPr>
        <p:spPr bwMode="auto">
          <a:xfrm>
            <a:off x="7222392" y="3009704"/>
            <a:ext cx="4346309"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2060"/>
                </a:solidFill>
                <a:effectLst/>
                <a:latin typeface="Sora" panose="020B0604020202020204" charset="0"/>
                <a:cs typeface="Sora" panose="020B0604020202020204" charset="0"/>
              </a:rPr>
              <a:t>Total of score is [0.92314072 0.9253525 0.93060547 0.9234172 0.92424661 0.92175836 0.93309372 0.92507603 0.90293142 0.90376106] Mean of score is 0.9213383105468033 </a:t>
            </a:r>
          </a:p>
        </p:txBody>
      </p:sp>
      <p:sp>
        <p:nvSpPr>
          <p:cNvPr id="8" name="TextBox 7">
            <a:extLst>
              <a:ext uri="{FF2B5EF4-FFF2-40B4-BE49-F238E27FC236}">
                <a16:creationId xmlns:a16="http://schemas.microsoft.com/office/drawing/2014/main" id="{4CBA152D-628F-21EA-EEA0-6ED68ADEB2FE}"/>
              </a:ext>
            </a:extLst>
          </p:cNvPr>
          <p:cNvSpPr txBox="1"/>
          <p:nvPr/>
        </p:nvSpPr>
        <p:spPr>
          <a:xfrm>
            <a:off x="7681809" y="2196376"/>
            <a:ext cx="2773516" cy="307777"/>
          </a:xfrm>
          <a:prstGeom prst="rect">
            <a:avLst/>
          </a:prstGeom>
          <a:noFill/>
        </p:spPr>
        <p:txBody>
          <a:bodyPr wrap="none" rtlCol="0">
            <a:spAutoFit/>
          </a:bodyPr>
          <a:lstStyle/>
          <a:p>
            <a:r>
              <a:rPr lang="en-ID" dirty="0">
                <a:solidFill>
                  <a:schemeClr val="accent1">
                    <a:lumMod val="50000"/>
                  </a:schemeClr>
                </a:solidFill>
              </a:rPr>
              <a:t>Cross Validation Neural Network</a:t>
            </a:r>
          </a:p>
        </p:txBody>
      </p:sp>
    </p:spTree>
    <p:extLst>
      <p:ext uri="{BB962C8B-B14F-4D97-AF65-F5344CB8AC3E}">
        <p14:creationId xmlns:p14="http://schemas.microsoft.com/office/powerpoint/2010/main" val="5375023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Modeling</a:t>
            </a:r>
            <a:endParaRPr dirty="0"/>
          </a:p>
        </p:txBody>
      </p:sp>
      <p:sp>
        <p:nvSpPr>
          <p:cNvPr id="3" name="TextBox 2">
            <a:extLst>
              <a:ext uri="{FF2B5EF4-FFF2-40B4-BE49-F238E27FC236}">
                <a16:creationId xmlns:a16="http://schemas.microsoft.com/office/drawing/2014/main" id="{1FF55E8A-6DFE-4D8C-9648-AE230C7ABAF9}"/>
              </a:ext>
            </a:extLst>
          </p:cNvPr>
          <p:cNvSpPr txBox="1"/>
          <p:nvPr/>
        </p:nvSpPr>
        <p:spPr>
          <a:xfrm>
            <a:off x="528320" y="1536936"/>
            <a:ext cx="1592103" cy="307777"/>
          </a:xfrm>
          <a:prstGeom prst="rect">
            <a:avLst/>
          </a:prstGeom>
          <a:noFill/>
        </p:spPr>
        <p:txBody>
          <a:bodyPr wrap="none" rtlCol="0">
            <a:spAutoFit/>
          </a:bodyPr>
          <a:lstStyle/>
          <a:p>
            <a:r>
              <a:rPr lang="en-ID" b="1" dirty="0">
                <a:solidFill>
                  <a:schemeClr val="accent1">
                    <a:lumMod val="50000"/>
                  </a:schemeClr>
                </a:solidFill>
                <a:latin typeface="Sora" panose="020B0604020202020204" charset="0"/>
                <a:cs typeface="Sora" panose="020B0604020202020204" charset="0"/>
              </a:rPr>
              <a:t>Random Forest</a:t>
            </a:r>
          </a:p>
        </p:txBody>
      </p:sp>
      <p:pic>
        <p:nvPicPr>
          <p:cNvPr id="5" name="Picture 4">
            <a:extLst>
              <a:ext uri="{FF2B5EF4-FFF2-40B4-BE49-F238E27FC236}">
                <a16:creationId xmlns:a16="http://schemas.microsoft.com/office/drawing/2014/main" id="{BB5E160C-5D82-4589-9473-FF706A93327D}"/>
              </a:ext>
            </a:extLst>
          </p:cNvPr>
          <p:cNvPicPr>
            <a:picLocks noChangeAspect="1"/>
          </p:cNvPicPr>
          <p:nvPr/>
        </p:nvPicPr>
        <p:blipFill>
          <a:blip r:embed="rId3"/>
          <a:stretch>
            <a:fillRect/>
          </a:stretch>
        </p:blipFill>
        <p:spPr>
          <a:xfrm>
            <a:off x="262255" y="2162175"/>
            <a:ext cx="3905250" cy="1266825"/>
          </a:xfrm>
          <a:prstGeom prst="rect">
            <a:avLst/>
          </a:prstGeom>
        </p:spPr>
      </p:pic>
      <p:pic>
        <p:nvPicPr>
          <p:cNvPr id="8" name="Picture 7">
            <a:extLst>
              <a:ext uri="{FF2B5EF4-FFF2-40B4-BE49-F238E27FC236}">
                <a16:creationId xmlns:a16="http://schemas.microsoft.com/office/drawing/2014/main" id="{543BBC14-98AB-4E1F-BDD6-B98CE438A966}"/>
              </a:ext>
            </a:extLst>
          </p:cNvPr>
          <p:cNvPicPr>
            <a:picLocks noChangeAspect="1"/>
          </p:cNvPicPr>
          <p:nvPr/>
        </p:nvPicPr>
        <p:blipFill>
          <a:blip r:embed="rId4"/>
          <a:stretch>
            <a:fillRect/>
          </a:stretch>
        </p:blipFill>
        <p:spPr>
          <a:xfrm>
            <a:off x="360180" y="3429000"/>
            <a:ext cx="3709400" cy="2822832"/>
          </a:xfrm>
          <a:prstGeom prst="rect">
            <a:avLst/>
          </a:prstGeom>
        </p:spPr>
      </p:pic>
      <p:pic>
        <p:nvPicPr>
          <p:cNvPr id="10" name="Picture 9">
            <a:extLst>
              <a:ext uri="{FF2B5EF4-FFF2-40B4-BE49-F238E27FC236}">
                <a16:creationId xmlns:a16="http://schemas.microsoft.com/office/drawing/2014/main" id="{5EA37A36-ECFA-4B30-A51C-52B38B383828}"/>
              </a:ext>
            </a:extLst>
          </p:cNvPr>
          <p:cNvPicPr>
            <a:picLocks noChangeAspect="1"/>
          </p:cNvPicPr>
          <p:nvPr/>
        </p:nvPicPr>
        <p:blipFill>
          <a:blip r:embed="rId5"/>
          <a:stretch>
            <a:fillRect/>
          </a:stretch>
        </p:blipFill>
        <p:spPr>
          <a:xfrm>
            <a:off x="7038811" y="3429000"/>
            <a:ext cx="4052842" cy="2508578"/>
          </a:xfrm>
          <a:prstGeom prst="rect">
            <a:avLst/>
          </a:prstGeom>
        </p:spPr>
      </p:pic>
      <p:sp>
        <p:nvSpPr>
          <p:cNvPr id="18" name="TextBox 17">
            <a:extLst>
              <a:ext uri="{FF2B5EF4-FFF2-40B4-BE49-F238E27FC236}">
                <a16:creationId xmlns:a16="http://schemas.microsoft.com/office/drawing/2014/main" id="{E4866655-F10D-4AED-9EB1-587CAD3CFE57}"/>
              </a:ext>
            </a:extLst>
          </p:cNvPr>
          <p:cNvSpPr txBox="1"/>
          <p:nvPr/>
        </p:nvSpPr>
        <p:spPr>
          <a:xfrm>
            <a:off x="1778000" y="1772611"/>
            <a:ext cx="1059906" cy="307777"/>
          </a:xfrm>
          <a:prstGeom prst="rect">
            <a:avLst/>
          </a:prstGeom>
          <a:noFill/>
        </p:spPr>
        <p:txBody>
          <a:bodyPr wrap="none" rtlCol="0">
            <a:spAutoFit/>
          </a:bodyPr>
          <a:lstStyle/>
          <a:p>
            <a:r>
              <a:rPr lang="en-ID" dirty="0">
                <a:solidFill>
                  <a:schemeClr val="accent1">
                    <a:lumMod val="50000"/>
                  </a:schemeClr>
                </a:solidFill>
              </a:rPr>
              <a:t>Data Train</a:t>
            </a:r>
          </a:p>
        </p:txBody>
      </p:sp>
      <p:sp>
        <p:nvSpPr>
          <p:cNvPr id="2" name="Rectangle 1">
            <a:extLst>
              <a:ext uri="{FF2B5EF4-FFF2-40B4-BE49-F238E27FC236}">
                <a16:creationId xmlns:a16="http://schemas.microsoft.com/office/drawing/2014/main" id="{CEA7DEAA-54DF-7456-2822-E628F13F4D06}"/>
              </a:ext>
            </a:extLst>
          </p:cNvPr>
          <p:cNvSpPr>
            <a:spLocks noChangeArrowheads="1"/>
          </p:cNvSpPr>
          <p:nvPr/>
        </p:nvSpPr>
        <p:spPr bwMode="auto">
          <a:xfrm>
            <a:off x="6811766" y="2412558"/>
            <a:ext cx="4835704"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2060"/>
                </a:solidFill>
                <a:effectLst/>
                <a:latin typeface="Sora" panose="020B0604020202020204" charset="0"/>
                <a:cs typeface="Sora" panose="020B0604020202020204" charset="0"/>
              </a:rPr>
              <a:t>Total of score is [0.89134642 0.87918164 0.88609345 0.88719934 0.88885817 0.88498756 0.89245231 0.89438761 0.89574115 0.89518805] Mean of score is 0.8895435700636863 </a:t>
            </a:r>
          </a:p>
        </p:txBody>
      </p:sp>
      <p:sp>
        <p:nvSpPr>
          <p:cNvPr id="4" name="TextBox 3">
            <a:extLst>
              <a:ext uri="{FF2B5EF4-FFF2-40B4-BE49-F238E27FC236}">
                <a16:creationId xmlns:a16="http://schemas.microsoft.com/office/drawing/2014/main" id="{E0E24789-EDB6-3317-C3E6-26199CE7025C}"/>
              </a:ext>
            </a:extLst>
          </p:cNvPr>
          <p:cNvSpPr txBox="1"/>
          <p:nvPr/>
        </p:nvSpPr>
        <p:spPr>
          <a:xfrm>
            <a:off x="7665638" y="1767829"/>
            <a:ext cx="2196435" cy="307777"/>
          </a:xfrm>
          <a:prstGeom prst="rect">
            <a:avLst/>
          </a:prstGeom>
          <a:noFill/>
        </p:spPr>
        <p:txBody>
          <a:bodyPr wrap="none" rtlCol="0">
            <a:spAutoFit/>
          </a:bodyPr>
          <a:lstStyle/>
          <a:p>
            <a:r>
              <a:rPr lang="en-ID" dirty="0">
                <a:solidFill>
                  <a:schemeClr val="accent1">
                    <a:lumMod val="50000"/>
                  </a:schemeClr>
                </a:solidFill>
              </a:rPr>
              <a:t>Cross Validation </a:t>
            </a:r>
            <a:r>
              <a:rPr lang="en-ID" dirty="0" err="1">
                <a:solidFill>
                  <a:schemeClr val="accent1">
                    <a:lumMod val="50000"/>
                  </a:schemeClr>
                </a:solidFill>
              </a:rPr>
              <a:t>Adabost</a:t>
            </a:r>
            <a:endParaRPr lang="en-ID" dirty="0">
              <a:solidFill>
                <a:schemeClr val="accent1">
                  <a:lumMod val="50000"/>
                </a:schemeClr>
              </a:solidFill>
            </a:endParaRPr>
          </a:p>
        </p:txBody>
      </p:sp>
    </p:spTree>
    <p:extLst>
      <p:ext uri="{BB962C8B-B14F-4D97-AF65-F5344CB8AC3E}">
        <p14:creationId xmlns:p14="http://schemas.microsoft.com/office/powerpoint/2010/main" val="966384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Outline</a:t>
            </a:r>
            <a:endParaRPr/>
          </a:p>
        </p:txBody>
      </p:sp>
      <p:sp>
        <p:nvSpPr>
          <p:cNvPr id="198" name="Google Shape;198;p4"/>
          <p:cNvSpPr txBox="1"/>
          <p:nvPr/>
        </p:nvSpPr>
        <p:spPr>
          <a:xfrm>
            <a:off x="401515" y="1584375"/>
            <a:ext cx="11388900" cy="2862282"/>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Sora"/>
              <a:buChar char="■"/>
            </a:pPr>
            <a:r>
              <a:rPr lang="en-US" sz="2000" b="0" i="0" u="none" strike="noStrike" cap="none" dirty="0">
                <a:solidFill>
                  <a:srgbClr val="103864"/>
                </a:solidFill>
                <a:latin typeface="Sora"/>
                <a:ea typeface="Sora"/>
                <a:cs typeface="Sora"/>
                <a:sym typeface="Sora"/>
              </a:rPr>
              <a:t>Introduction</a:t>
            </a:r>
            <a:endParaRPr sz="2000" b="0" i="0" u="none" strike="noStrike" cap="none"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Datasets Description</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Problem Statements and Goals</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Modeling</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Evaluation Model </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Cross Validation Neural Network</a:t>
            </a:r>
          </a:p>
          <a:p>
            <a:pPr marL="285750" marR="0" lvl="0" indent="-285750" algn="l" rtl="0">
              <a:lnSpc>
                <a:spcPct val="100000"/>
              </a:lnSpc>
              <a:spcBef>
                <a:spcPts val="0"/>
              </a:spcBef>
              <a:spcAft>
                <a:spcPts val="0"/>
              </a:spcAft>
              <a:buClr>
                <a:srgbClr val="103864"/>
              </a:buClr>
              <a:buSzPts val="2000"/>
              <a:buFont typeface="Sora"/>
              <a:buChar char="■"/>
            </a:pPr>
            <a:r>
              <a:rPr lang="en-US" sz="2000" dirty="0" err="1">
                <a:solidFill>
                  <a:srgbClr val="103864"/>
                </a:solidFill>
                <a:latin typeface="Sora"/>
                <a:ea typeface="Sora"/>
                <a:cs typeface="Sora"/>
                <a:sym typeface="Sora"/>
              </a:rPr>
              <a:t>Conclution</a:t>
            </a:r>
            <a:endParaRPr lang="en-US"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Notes</a:t>
            </a:r>
          </a:p>
          <a:p>
            <a:pPr marL="285750" marR="0" lvl="0" indent="-285750" algn="l" rtl="0">
              <a:lnSpc>
                <a:spcPct val="100000"/>
              </a:lnSpc>
              <a:spcBef>
                <a:spcPts val="0"/>
              </a:spcBef>
              <a:spcAft>
                <a:spcPts val="0"/>
              </a:spcAft>
              <a:buClr>
                <a:srgbClr val="103864"/>
              </a:buClr>
              <a:buSzPts val="2000"/>
              <a:buFont typeface="Sora"/>
              <a:buChar char="■"/>
            </a:pPr>
            <a:r>
              <a:rPr lang="en-US" sz="2000" b="0" i="0" u="none" strike="noStrike" cap="none" dirty="0" err="1">
                <a:solidFill>
                  <a:srgbClr val="103864"/>
                </a:solidFill>
                <a:latin typeface="Sora"/>
                <a:ea typeface="Sora"/>
                <a:cs typeface="Sora"/>
                <a:sym typeface="Sora"/>
              </a:rPr>
              <a:t>Referensi</a:t>
            </a:r>
            <a:endParaRPr sz="2000" dirty="0">
              <a:solidFill>
                <a:srgbClr val="103864"/>
              </a:solidFill>
              <a:latin typeface="Sora"/>
              <a:ea typeface="Sora"/>
              <a:cs typeface="Sora"/>
              <a:sym typeface="Sor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Modeling</a:t>
            </a:r>
            <a:endParaRPr dirty="0"/>
          </a:p>
        </p:txBody>
      </p:sp>
      <p:sp>
        <p:nvSpPr>
          <p:cNvPr id="3" name="TextBox 2">
            <a:extLst>
              <a:ext uri="{FF2B5EF4-FFF2-40B4-BE49-F238E27FC236}">
                <a16:creationId xmlns:a16="http://schemas.microsoft.com/office/drawing/2014/main" id="{1FF55E8A-6DFE-4D8C-9648-AE230C7ABAF9}"/>
              </a:ext>
            </a:extLst>
          </p:cNvPr>
          <p:cNvSpPr txBox="1"/>
          <p:nvPr/>
        </p:nvSpPr>
        <p:spPr>
          <a:xfrm>
            <a:off x="528320" y="1536936"/>
            <a:ext cx="2024913" cy="307777"/>
          </a:xfrm>
          <a:prstGeom prst="rect">
            <a:avLst/>
          </a:prstGeom>
          <a:noFill/>
        </p:spPr>
        <p:txBody>
          <a:bodyPr wrap="none" rtlCol="0">
            <a:spAutoFit/>
          </a:bodyPr>
          <a:lstStyle/>
          <a:p>
            <a:r>
              <a:rPr lang="en-ID" b="1" dirty="0">
                <a:solidFill>
                  <a:schemeClr val="accent1">
                    <a:lumMod val="50000"/>
                  </a:schemeClr>
                </a:solidFill>
                <a:latin typeface="Sora" panose="020B0604020202020204" charset="0"/>
                <a:cs typeface="Sora" panose="020B0604020202020204" charset="0"/>
              </a:rPr>
              <a:t>Logistic Regression</a:t>
            </a:r>
          </a:p>
        </p:txBody>
      </p:sp>
      <p:sp>
        <p:nvSpPr>
          <p:cNvPr id="18" name="TextBox 17">
            <a:extLst>
              <a:ext uri="{FF2B5EF4-FFF2-40B4-BE49-F238E27FC236}">
                <a16:creationId xmlns:a16="http://schemas.microsoft.com/office/drawing/2014/main" id="{E4866655-F10D-4AED-9EB1-587CAD3CFE57}"/>
              </a:ext>
            </a:extLst>
          </p:cNvPr>
          <p:cNvSpPr txBox="1"/>
          <p:nvPr/>
        </p:nvSpPr>
        <p:spPr>
          <a:xfrm>
            <a:off x="1778000" y="1772611"/>
            <a:ext cx="1059906" cy="307777"/>
          </a:xfrm>
          <a:prstGeom prst="rect">
            <a:avLst/>
          </a:prstGeom>
          <a:noFill/>
        </p:spPr>
        <p:txBody>
          <a:bodyPr wrap="none" rtlCol="0">
            <a:spAutoFit/>
          </a:bodyPr>
          <a:lstStyle/>
          <a:p>
            <a:r>
              <a:rPr lang="en-ID" dirty="0">
                <a:solidFill>
                  <a:schemeClr val="accent1">
                    <a:lumMod val="50000"/>
                  </a:schemeClr>
                </a:solidFill>
              </a:rPr>
              <a:t>Data Train</a:t>
            </a:r>
          </a:p>
        </p:txBody>
      </p:sp>
      <p:pic>
        <p:nvPicPr>
          <p:cNvPr id="4" name="Picture 3">
            <a:extLst>
              <a:ext uri="{FF2B5EF4-FFF2-40B4-BE49-F238E27FC236}">
                <a16:creationId xmlns:a16="http://schemas.microsoft.com/office/drawing/2014/main" id="{3A383568-5E57-4820-B638-6EFE95BFA4D4}"/>
              </a:ext>
            </a:extLst>
          </p:cNvPr>
          <p:cNvPicPr>
            <a:picLocks noChangeAspect="1"/>
          </p:cNvPicPr>
          <p:nvPr/>
        </p:nvPicPr>
        <p:blipFill>
          <a:blip r:embed="rId3"/>
          <a:stretch>
            <a:fillRect/>
          </a:stretch>
        </p:blipFill>
        <p:spPr>
          <a:xfrm>
            <a:off x="552983" y="2238748"/>
            <a:ext cx="4000500" cy="1247775"/>
          </a:xfrm>
          <a:prstGeom prst="rect">
            <a:avLst/>
          </a:prstGeom>
        </p:spPr>
      </p:pic>
      <p:pic>
        <p:nvPicPr>
          <p:cNvPr id="7" name="Picture 6">
            <a:extLst>
              <a:ext uri="{FF2B5EF4-FFF2-40B4-BE49-F238E27FC236}">
                <a16:creationId xmlns:a16="http://schemas.microsoft.com/office/drawing/2014/main" id="{7D912AB5-0EF3-4C7C-B4B5-14A2E650407B}"/>
              </a:ext>
            </a:extLst>
          </p:cNvPr>
          <p:cNvPicPr>
            <a:picLocks noChangeAspect="1"/>
          </p:cNvPicPr>
          <p:nvPr/>
        </p:nvPicPr>
        <p:blipFill>
          <a:blip r:embed="rId4"/>
          <a:stretch>
            <a:fillRect/>
          </a:stretch>
        </p:blipFill>
        <p:spPr>
          <a:xfrm>
            <a:off x="6431622" y="3331725"/>
            <a:ext cx="5054886" cy="2868572"/>
          </a:xfrm>
          <a:prstGeom prst="rect">
            <a:avLst/>
          </a:prstGeom>
        </p:spPr>
      </p:pic>
      <p:pic>
        <p:nvPicPr>
          <p:cNvPr id="11" name="Picture 10">
            <a:extLst>
              <a:ext uri="{FF2B5EF4-FFF2-40B4-BE49-F238E27FC236}">
                <a16:creationId xmlns:a16="http://schemas.microsoft.com/office/drawing/2014/main" id="{B3B0266E-694E-4144-B48E-84E9EF7DA8CC}"/>
              </a:ext>
            </a:extLst>
          </p:cNvPr>
          <p:cNvPicPr>
            <a:picLocks noChangeAspect="1"/>
          </p:cNvPicPr>
          <p:nvPr/>
        </p:nvPicPr>
        <p:blipFill>
          <a:blip r:embed="rId5"/>
          <a:stretch>
            <a:fillRect/>
          </a:stretch>
        </p:blipFill>
        <p:spPr>
          <a:xfrm>
            <a:off x="421536" y="3734114"/>
            <a:ext cx="3662783" cy="2666686"/>
          </a:xfrm>
          <a:prstGeom prst="rect">
            <a:avLst/>
          </a:prstGeom>
        </p:spPr>
      </p:pic>
      <p:sp>
        <p:nvSpPr>
          <p:cNvPr id="10" name="Rectangle 5">
            <a:extLst>
              <a:ext uri="{FF2B5EF4-FFF2-40B4-BE49-F238E27FC236}">
                <a16:creationId xmlns:a16="http://schemas.microsoft.com/office/drawing/2014/main" id="{5732E0F9-4DF8-8B16-A6CA-539E924C2CAF}"/>
              </a:ext>
            </a:extLst>
          </p:cNvPr>
          <p:cNvSpPr>
            <a:spLocks noChangeArrowheads="1"/>
          </p:cNvSpPr>
          <p:nvPr/>
        </p:nvSpPr>
        <p:spPr bwMode="auto">
          <a:xfrm>
            <a:off x="6317742" y="2280442"/>
            <a:ext cx="5472701"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2060"/>
                </a:solidFill>
                <a:effectLst/>
                <a:latin typeface="Sora" panose="020B0604020202020204" charset="0"/>
                <a:cs typeface="Sora" panose="020B0604020202020204" charset="0"/>
              </a:rPr>
              <a:t>Total of score is [0.84213437 0.84628145 0.8556815 0.84324025 0.8457285 0.85208737 0.84517556 0.84019906 0.84928097 0.84928097] Mean of score is 0.8469090008832432 </a:t>
            </a:r>
          </a:p>
        </p:txBody>
      </p:sp>
      <p:sp>
        <p:nvSpPr>
          <p:cNvPr id="12" name="TextBox 11">
            <a:extLst>
              <a:ext uri="{FF2B5EF4-FFF2-40B4-BE49-F238E27FC236}">
                <a16:creationId xmlns:a16="http://schemas.microsoft.com/office/drawing/2014/main" id="{3488E6C8-8677-C350-432A-D1EE8D205917}"/>
              </a:ext>
            </a:extLst>
          </p:cNvPr>
          <p:cNvSpPr txBox="1"/>
          <p:nvPr/>
        </p:nvSpPr>
        <p:spPr>
          <a:xfrm>
            <a:off x="7665638" y="1767829"/>
            <a:ext cx="2196435" cy="307777"/>
          </a:xfrm>
          <a:prstGeom prst="rect">
            <a:avLst/>
          </a:prstGeom>
          <a:noFill/>
        </p:spPr>
        <p:txBody>
          <a:bodyPr wrap="none" rtlCol="0">
            <a:spAutoFit/>
          </a:bodyPr>
          <a:lstStyle/>
          <a:p>
            <a:r>
              <a:rPr lang="en-ID" dirty="0">
                <a:solidFill>
                  <a:schemeClr val="accent1">
                    <a:lumMod val="50000"/>
                  </a:schemeClr>
                </a:solidFill>
              </a:rPr>
              <a:t>Cross Validation </a:t>
            </a:r>
            <a:r>
              <a:rPr lang="en-ID" dirty="0" err="1">
                <a:solidFill>
                  <a:schemeClr val="accent1">
                    <a:lumMod val="50000"/>
                  </a:schemeClr>
                </a:solidFill>
              </a:rPr>
              <a:t>Adabost</a:t>
            </a:r>
            <a:endParaRPr lang="en-ID" dirty="0">
              <a:solidFill>
                <a:schemeClr val="accent1">
                  <a:lumMod val="50000"/>
                </a:schemeClr>
              </a:solidFill>
            </a:endParaRPr>
          </a:p>
        </p:txBody>
      </p:sp>
    </p:spTree>
    <p:extLst>
      <p:ext uri="{BB962C8B-B14F-4D97-AF65-F5344CB8AC3E}">
        <p14:creationId xmlns:p14="http://schemas.microsoft.com/office/powerpoint/2010/main" val="21479106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dirty="0" err="1"/>
              <a:t>Modeling</a:t>
            </a:r>
            <a:endParaRPr dirty="0"/>
          </a:p>
        </p:txBody>
      </p:sp>
      <p:sp>
        <p:nvSpPr>
          <p:cNvPr id="3" name="TextBox 2">
            <a:extLst>
              <a:ext uri="{FF2B5EF4-FFF2-40B4-BE49-F238E27FC236}">
                <a16:creationId xmlns:a16="http://schemas.microsoft.com/office/drawing/2014/main" id="{1FF55E8A-6DFE-4D8C-9648-AE230C7ABAF9}"/>
              </a:ext>
            </a:extLst>
          </p:cNvPr>
          <p:cNvSpPr txBox="1"/>
          <p:nvPr/>
        </p:nvSpPr>
        <p:spPr>
          <a:xfrm>
            <a:off x="528320" y="1536936"/>
            <a:ext cx="986167" cy="307777"/>
          </a:xfrm>
          <a:prstGeom prst="rect">
            <a:avLst/>
          </a:prstGeom>
          <a:noFill/>
        </p:spPr>
        <p:txBody>
          <a:bodyPr wrap="none" rtlCol="0">
            <a:spAutoFit/>
          </a:bodyPr>
          <a:lstStyle/>
          <a:p>
            <a:r>
              <a:rPr lang="en-ID" b="1" dirty="0" err="1">
                <a:solidFill>
                  <a:schemeClr val="accent1">
                    <a:lumMod val="50000"/>
                  </a:schemeClr>
                </a:solidFill>
                <a:latin typeface="Sora" panose="020B0604020202020204" charset="0"/>
                <a:cs typeface="Sora" panose="020B0604020202020204" charset="0"/>
              </a:rPr>
              <a:t>Adabost</a:t>
            </a:r>
            <a:endParaRPr lang="en-ID" b="1" dirty="0">
              <a:solidFill>
                <a:schemeClr val="accent1">
                  <a:lumMod val="50000"/>
                </a:schemeClr>
              </a:solidFill>
              <a:latin typeface="Sora" panose="020B0604020202020204" charset="0"/>
              <a:cs typeface="Sora" panose="020B0604020202020204" charset="0"/>
            </a:endParaRPr>
          </a:p>
        </p:txBody>
      </p:sp>
      <p:sp>
        <p:nvSpPr>
          <p:cNvPr id="18" name="TextBox 17">
            <a:extLst>
              <a:ext uri="{FF2B5EF4-FFF2-40B4-BE49-F238E27FC236}">
                <a16:creationId xmlns:a16="http://schemas.microsoft.com/office/drawing/2014/main" id="{E4866655-F10D-4AED-9EB1-587CAD3CFE57}"/>
              </a:ext>
            </a:extLst>
          </p:cNvPr>
          <p:cNvSpPr txBox="1"/>
          <p:nvPr/>
        </p:nvSpPr>
        <p:spPr>
          <a:xfrm>
            <a:off x="1778000" y="1772611"/>
            <a:ext cx="1059906" cy="307777"/>
          </a:xfrm>
          <a:prstGeom prst="rect">
            <a:avLst/>
          </a:prstGeom>
          <a:noFill/>
        </p:spPr>
        <p:txBody>
          <a:bodyPr wrap="none" rtlCol="0">
            <a:spAutoFit/>
          </a:bodyPr>
          <a:lstStyle/>
          <a:p>
            <a:r>
              <a:rPr lang="en-ID" dirty="0">
                <a:solidFill>
                  <a:schemeClr val="accent1">
                    <a:lumMod val="50000"/>
                  </a:schemeClr>
                </a:solidFill>
              </a:rPr>
              <a:t>Data Train</a:t>
            </a:r>
          </a:p>
        </p:txBody>
      </p:sp>
      <p:pic>
        <p:nvPicPr>
          <p:cNvPr id="5" name="Picture 4">
            <a:extLst>
              <a:ext uri="{FF2B5EF4-FFF2-40B4-BE49-F238E27FC236}">
                <a16:creationId xmlns:a16="http://schemas.microsoft.com/office/drawing/2014/main" id="{C0FEE0A8-232F-4016-AF50-71875BF4CA94}"/>
              </a:ext>
            </a:extLst>
          </p:cNvPr>
          <p:cNvPicPr>
            <a:picLocks noChangeAspect="1"/>
          </p:cNvPicPr>
          <p:nvPr/>
        </p:nvPicPr>
        <p:blipFill>
          <a:blip r:embed="rId3"/>
          <a:stretch>
            <a:fillRect/>
          </a:stretch>
        </p:blipFill>
        <p:spPr>
          <a:xfrm>
            <a:off x="250507" y="2364061"/>
            <a:ext cx="3818059" cy="1304925"/>
          </a:xfrm>
          <a:prstGeom prst="rect">
            <a:avLst/>
          </a:prstGeom>
        </p:spPr>
      </p:pic>
      <p:pic>
        <p:nvPicPr>
          <p:cNvPr id="8" name="Picture 7">
            <a:extLst>
              <a:ext uri="{FF2B5EF4-FFF2-40B4-BE49-F238E27FC236}">
                <a16:creationId xmlns:a16="http://schemas.microsoft.com/office/drawing/2014/main" id="{48F709A5-ADB1-4C53-BB94-3EB6DB844AA3}"/>
              </a:ext>
            </a:extLst>
          </p:cNvPr>
          <p:cNvPicPr>
            <a:picLocks noChangeAspect="1"/>
          </p:cNvPicPr>
          <p:nvPr/>
        </p:nvPicPr>
        <p:blipFill>
          <a:blip r:embed="rId4"/>
          <a:stretch>
            <a:fillRect/>
          </a:stretch>
        </p:blipFill>
        <p:spPr>
          <a:xfrm>
            <a:off x="6534364" y="3695022"/>
            <a:ext cx="4982965" cy="2401976"/>
          </a:xfrm>
          <a:prstGeom prst="rect">
            <a:avLst/>
          </a:prstGeom>
        </p:spPr>
      </p:pic>
      <p:pic>
        <p:nvPicPr>
          <p:cNvPr id="10" name="Picture 9">
            <a:extLst>
              <a:ext uri="{FF2B5EF4-FFF2-40B4-BE49-F238E27FC236}">
                <a16:creationId xmlns:a16="http://schemas.microsoft.com/office/drawing/2014/main" id="{FA69F1AD-7675-42E1-A754-5BF68AC8AF68}"/>
              </a:ext>
            </a:extLst>
          </p:cNvPr>
          <p:cNvPicPr>
            <a:picLocks noChangeAspect="1"/>
          </p:cNvPicPr>
          <p:nvPr/>
        </p:nvPicPr>
        <p:blipFill>
          <a:blip r:embed="rId5"/>
          <a:stretch>
            <a:fillRect/>
          </a:stretch>
        </p:blipFill>
        <p:spPr>
          <a:xfrm>
            <a:off x="330677" y="3695022"/>
            <a:ext cx="4210502" cy="2654978"/>
          </a:xfrm>
          <a:prstGeom prst="rect">
            <a:avLst/>
          </a:prstGeom>
        </p:spPr>
      </p:pic>
      <p:sp>
        <p:nvSpPr>
          <p:cNvPr id="6" name="TextBox 5">
            <a:extLst>
              <a:ext uri="{FF2B5EF4-FFF2-40B4-BE49-F238E27FC236}">
                <a16:creationId xmlns:a16="http://schemas.microsoft.com/office/drawing/2014/main" id="{6AD7507C-F6D0-38F7-59B4-81DCB5B177C4}"/>
              </a:ext>
            </a:extLst>
          </p:cNvPr>
          <p:cNvSpPr txBox="1"/>
          <p:nvPr/>
        </p:nvSpPr>
        <p:spPr>
          <a:xfrm>
            <a:off x="7665638" y="1767829"/>
            <a:ext cx="2196435" cy="307777"/>
          </a:xfrm>
          <a:prstGeom prst="rect">
            <a:avLst/>
          </a:prstGeom>
          <a:noFill/>
        </p:spPr>
        <p:txBody>
          <a:bodyPr wrap="none" rtlCol="0">
            <a:spAutoFit/>
          </a:bodyPr>
          <a:lstStyle/>
          <a:p>
            <a:r>
              <a:rPr lang="en-ID" dirty="0">
                <a:solidFill>
                  <a:schemeClr val="accent1">
                    <a:lumMod val="50000"/>
                  </a:schemeClr>
                </a:solidFill>
              </a:rPr>
              <a:t>Cross Validation </a:t>
            </a:r>
            <a:r>
              <a:rPr lang="en-ID" dirty="0" err="1">
                <a:solidFill>
                  <a:schemeClr val="accent1">
                    <a:lumMod val="50000"/>
                  </a:schemeClr>
                </a:solidFill>
              </a:rPr>
              <a:t>Adabost</a:t>
            </a:r>
            <a:endParaRPr lang="en-ID" dirty="0">
              <a:solidFill>
                <a:schemeClr val="accent1">
                  <a:lumMod val="50000"/>
                </a:schemeClr>
              </a:solidFill>
            </a:endParaRPr>
          </a:p>
        </p:txBody>
      </p:sp>
      <p:sp>
        <p:nvSpPr>
          <p:cNvPr id="9" name="Rectangle 1">
            <a:extLst>
              <a:ext uri="{FF2B5EF4-FFF2-40B4-BE49-F238E27FC236}">
                <a16:creationId xmlns:a16="http://schemas.microsoft.com/office/drawing/2014/main" id="{2A91C2F7-7C9F-2692-82FA-AF8E0D8E7CD8}"/>
              </a:ext>
            </a:extLst>
          </p:cNvPr>
          <p:cNvSpPr>
            <a:spLocks noChangeArrowheads="1"/>
          </p:cNvSpPr>
          <p:nvPr/>
        </p:nvSpPr>
        <p:spPr bwMode="auto">
          <a:xfrm>
            <a:off x="6811766" y="2564115"/>
            <a:ext cx="4705563" cy="46166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2060"/>
                </a:solidFill>
                <a:effectLst/>
                <a:latin typeface="Sora" panose="020B0604020202020204" charset="0"/>
                <a:cs typeface="Sora" panose="020B0604020202020204" charset="0"/>
              </a:rPr>
              <a:t>Total of score is [0.89438761 0.89798175 0.90821122 0.90572297 0.89964059 0.89991706 0.90793475 0.90074647 0.90154867 0.90597345] Mean of score is 0.9022064562378738 </a:t>
            </a:r>
          </a:p>
        </p:txBody>
      </p:sp>
    </p:spTree>
    <p:extLst>
      <p:ext uri="{BB962C8B-B14F-4D97-AF65-F5344CB8AC3E}">
        <p14:creationId xmlns:p14="http://schemas.microsoft.com/office/powerpoint/2010/main" val="22266061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02800-6D6D-3908-E845-4E398957FB4B}"/>
              </a:ext>
            </a:extLst>
          </p:cNvPr>
          <p:cNvSpPr>
            <a:spLocks noGrp="1"/>
          </p:cNvSpPr>
          <p:nvPr>
            <p:ph type="title"/>
          </p:nvPr>
        </p:nvSpPr>
        <p:spPr/>
        <p:txBody>
          <a:bodyPr/>
          <a:lstStyle/>
          <a:p>
            <a:r>
              <a:rPr lang="en-US" dirty="0"/>
              <a:t>Data Test</a:t>
            </a:r>
            <a:endParaRPr lang="en-ID" dirty="0"/>
          </a:p>
        </p:txBody>
      </p:sp>
      <p:pic>
        <p:nvPicPr>
          <p:cNvPr id="3" name="Picture 2">
            <a:extLst>
              <a:ext uri="{FF2B5EF4-FFF2-40B4-BE49-F238E27FC236}">
                <a16:creationId xmlns:a16="http://schemas.microsoft.com/office/drawing/2014/main" id="{6ECD01D3-D05B-70F6-8998-4A9095E6C58B}"/>
              </a:ext>
            </a:extLst>
          </p:cNvPr>
          <p:cNvPicPr>
            <a:picLocks noChangeAspect="1"/>
          </p:cNvPicPr>
          <p:nvPr/>
        </p:nvPicPr>
        <p:blipFill>
          <a:blip r:embed="rId2"/>
          <a:stretch>
            <a:fillRect/>
          </a:stretch>
        </p:blipFill>
        <p:spPr>
          <a:xfrm>
            <a:off x="1289057" y="2193458"/>
            <a:ext cx="2738754" cy="1070619"/>
          </a:xfrm>
          <a:prstGeom prst="rect">
            <a:avLst/>
          </a:prstGeom>
        </p:spPr>
      </p:pic>
      <p:sp>
        <p:nvSpPr>
          <p:cNvPr id="4" name="TextBox 3">
            <a:extLst>
              <a:ext uri="{FF2B5EF4-FFF2-40B4-BE49-F238E27FC236}">
                <a16:creationId xmlns:a16="http://schemas.microsoft.com/office/drawing/2014/main" id="{95E037B1-B030-90FF-EA66-9D577E421E3B}"/>
              </a:ext>
            </a:extLst>
          </p:cNvPr>
          <p:cNvSpPr txBox="1"/>
          <p:nvPr/>
        </p:nvSpPr>
        <p:spPr>
          <a:xfrm>
            <a:off x="5000954" y="1788665"/>
            <a:ext cx="1088760" cy="307777"/>
          </a:xfrm>
          <a:prstGeom prst="rect">
            <a:avLst/>
          </a:prstGeom>
          <a:noFill/>
        </p:spPr>
        <p:txBody>
          <a:bodyPr wrap="none" rtlCol="0">
            <a:spAutoFit/>
          </a:bodyPr>
          <a:lstStyle/>
          <a:p>
            <a:r>
              <a:rPr lang="en-US" dirty="0">
                <a:solidFill>
                  <a:schemeClr val="accent1">
                    <a:lumMod val="50000"/>
                  </a:schemeClr>
                </a:solidFill>
                <a:latin typeface="Sora" panose="020B0604020202020204" charset="0"/>
                <a:cs typeface="Sora" panose="020B0604020202020204" charset="0"/>
              </a:rPr>
              <a:t>Data Test:</a:t>
            </a:r>
            <a:endParaRPr lang="en-ID" dirty="0">
              <a:solidFill>
                <a:schemeClr val="accent1">
                  <a:lumMod val="50000"/>
                </a:schemeClr>
              </a:solidFill>
              <a:latin typeface="Sora" panose="020B0604020202020204" charset="0"/>
              <a:cs typeface="Sora" panose="020B0604020202020204" charset="0"/>
            </a:endParaRPr>
          </a:p>
        </p:txBody>
      </p:sp>
      <p:pic>
        <p:nvPicPr>
          <p:cNvPr id="5" name="Picture 4">
            <a:extLst>
              <a:ext uri="{FF2B5EF4-FFF2-40B4-BE49-F238E27FC236}">
                <a16:creationId xmlns:a16="http://schemas.microsoft.com/office/drawing/2014/main" id="{A566D243-04A1-7856-FBE8-0D3D4C272539}"/>
              </a:ext>
            </a:extLst>
          </p:cNvPr>
          <p:cNvPicPr>
            <a:picLocks noChangeAspect="1"/>
          </p:cNvPicPr>
          <p:nvPr/>
        </p:nvPicPr>
        <p:blipFill>
          <a:blip r:embed="rId3"/>
          <a:stretch>
            <a:fillRect/>
          </a:stretch>
        </p:blipFill>
        <p:spPr>
          <a:xfrm>
            <a:off x="970902" y="3356545"/>
            <a:ext cx="3601097" cy="3044255"/>
          </a:xfrm>
          <a:prstGeom prst="rect">
            <a:avLst/>
          </a:prstGeom>
        </p:spPr>
      </p:pic>
      <p:pic>
        <p:nvPicPr>
          <p:cNvPr id="6" name="Picture 5">
            <a:extLst>
              <a:ext uri="{FF2B5EF4-FFF2-40B4-BE49-F238E27FC236}">
                <a16:creationId xmlns:a16="http://schemas.microsoft.com/office/drawing/2014/main" id="{70764B92-3506-94BD-474A-3EAF60E80E33}"/>
              </a:ext>
            </a:extLst>
          </p:cNvPr>
          <p:cNvPicPr>
            <a:picLocks noChangeAspect="1"/>
          </p:cNvPicPr>
          <p:nvPr/>
        </p:nvPicPr>
        <p:blipFill>
          <a:blip r:embed="rId4"/>
          <a:stretch>
            <a:fillRect/>
          </a:stretch>
        </p:blipFill>
        <p:spPr>
          <a:xfrm>
            <a:off x="6089714" y="2523285"/>
            <a:ext cx="5232400" cy="2737084"/>
          </a:xfrm>
          <a:prstGeom prst="rect">
            <a:avLst/>
          </a:prstGeom>
        </p:spPr>
      </p:pic>
      <p:sp>
        <p:nvSpPr>
          <p:cNvPr id="8" name="TextBox 7">
            <a:extLst>
              <a:ext uri="{FF2B5EF4-FFF2-40B4-BE49-F238E27FC236}">
                <a16:creationId xmlns:a16="http://schemas.microsoft.com/office/drawing/2014/main" id="{9AF19D93-1453-A7EB-AAB5-7EE2C2041DA6}"/>
              </a:ext>
            </a:extLst>
          </p:cNvPr>
          <p:cNvSpPr txBox="1"/>
          <p:nvPr/>
        </p:nvSpPr>
        <p:spPr>
          <a:xfrm>
            <a:off x="509825" y="1444467"/>
            <a:ext cx="7898316" cy="246221"/>
          </a:xfrm>
          <a:prstGeom prst="rect">
            <a:avLst/>
          </a:prstGeom>
          <a:noFill/>
        </p:spPr>
        <p:txBody>
          <a:bodyPr wrap="none" rtlCol="0">
            <a:spAutoFit/>
          </a:bodyPr>
          <a:lstStyle/>
          <a:p>
            <a:r>
              <a:rPr lang="en-US" sz="1000" dirty="0">
                <a:solidFill>
                  <a:srgbClr val="002060"/>
                </a:solidFill>
                <a:latin typeface="Sora" panose="020B0604020202020204" charset="0"/>
                <a:cs typeface="Sora" panose="020B0604020202020204" charset="0"/>
              </a:rPr>
              <a:t>We choose model Neural Network Because The model have ROC AUC the highest and data train and test not overfitting</a:t>
            </a:r>
            <a:endParaRPr lang="en-ID" sz="1000" dirty="0">
              <a:solidFill>
                <a:srgbClr val="002060"/>
              </a:solidFill>
              <a:latin typeface="Sora" panose="020B0604020202020204" charset="0"/>
              <a:cs typeface="Sora" panose="020B0604020202020204" charset="0"/>
            </a:endParaRPr>
          </a:p>
        </p:txBody>
      </p:sp>
    </p:spTree>
    <p:extLst>
      <p:ext uri="{BB962C8B-B14F-4D97-AF65-F5344CB8AC3E}">
        <p14:creationId xmlns:p14="http://schemas.microsoft.com/office/powerpoint/2010/main" val="8470369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1c19338028d_0_10"/>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dirty="0"/>
              <a:t>Evaluation</a:t>
            </a:r>
            <a:endParaRPr dirty="0"/>
          </a:p>
        </p:txBody>
      </p:sp>
    </p:spTree>
    <p:extLst>
      <p:ext uri="{BB962C8B-B14F-4D97-AF65-F5344CB8AC3E}">
        <p14:creationId xmlns:p14="http://schemas.microsoft.com/office/powerpoint/2010/main" val="21801836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95250" y="3143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3200" dirty="0"/>
              <a:t>Evaluation (True </a:t>
            </a:r>
            <a:r>
              <a:rPr lang="en-US" sz="3200" dirty="0" err="1"/>
              <a:t>Positif</a:t>
            </a:r>
            <a:r>
              <a:rPr lang="en-US" sz="3200" dirty="0"/>
              <a:t> Rate (TPR))</a:t>
            </a:r>
            <a:endParaRPr dirty="0"/>
          </a:p>
        </p:txBody>
      </p:sp>
      <p:pic>
        <p:nvPicPr>
          <p:cNvPr id="7" name="Picture 6">
            <a:extLst>
              <a:ext uri="{FF2B5EF4-FFF2-40B4-BE49-F238E27FC236}">
                <a16:creationId xmlns:a16="http://schemas.microsoft.com/office/drawing/2014/main" id="{1E8778DE-763D-4162-8AFD-BC05D2E6AE41}"/>
              </a:ext>
            </a:extLst>
          </p:cNvPr>
          <p:cNvPicPr>
            <a:picLocks noChangeAspect="1"/>
          </p:cNvPicPr>
          <p:nvPr/>
        </p:nvPicPr>
        <p:blipFill>
          <a:blip r:embed="rId3"/>
          <a:stretch>
            <a:fillRect/>
          </a:stretch>
        </p:blipFill>
        <p:spPr>
          <a:xfrm>
            <a:off x="1834832" y="2253932"/>
            <a:ext cx="7953375" cy="1476375"/>
          </a:xfrm>
          <a:prstGeom prst="rect">
            <a:avLst/>
          </a:prstGeom>
        </p:spPr>
      </p:pic>
      <p:sp>
        <p:nvSpPr>
          <p:cNvPr id="20" name="TextBox 19">
            <a:extLst>
              <a:ext uri="{FF2B5EF4-FFF2-40B4-BE49-F238E27FC236}">
                <a16:creationId xmlns:a16="http://schemas.microsoft.com/office/drawing/2014/main" id="{D071A259-33BD-4469-9C51-6E6097EB48B0}"/>
              </a:ext>
            </a:extLst>
          </p:cNvPr>
          <p:cNvSpPr txBox="1"/>
          <p:nvPr/>
        </p:nvSpPr>
        <p:spPr>
          <a:xfrm>
            <a:off x="1778000" y="1772611"/>
            <a:ext cx="1119217" cy="307777"/>
          </a:xfrm>
          <a:prstGeom prst="rect">
            <a:avLst/>
          </a:prstGeom>
          <a:noFill/>
        </p:spPr>
        <p:txBody>
          <a:bodyPr wrap="none" rtlCol="0">
            <a:spAutoFit/>
          </a:bodyPr>
          <a:lstStyle/>
          <a:p>
            <a:r>
              <a:rPr lang="en-ID" dirty="0">
                <a:solidFill>
                  <a:schemeClr val="accent1">
                    <a:lumMod val="50000"/>
                  </a:schemeClr>
                </a:solidFill>
              </a:rPr>
              <a:t>Data Train :</a:t>
            </a:r>
          </a:p>
        </p:txBody>
      </p:sp>
      <p:sp>
        <p:nvSpPr>
          <p:cNvPr id="21" name="TextBox 20">
            <a:extLst>
              <a:ext uri="{FF2B5EF4-FFF2-40B4-BE49-F238E27FC236}">
                <a16:creationId xmlns:a16="http://schemas.microsoft.com/office/drawing/2014/main" id="{4CF04857-F8D1-4BAE-9093-F5AD611A9B4D}"/>
              </a:ext>
            </a:extLst>
          </p:cNvPr>
          <p:cNvSpPr txBox="1"/>
          <p:nvPr/>
        </p:nvSpPr>
        <p:spPr>
          <a:xfrm>
            <a:off x="1834832" y="4132460"/>
            <a:ext cx="1059906" cy="307777"/>
          </a:xfrm>
          <a:prstGeom prst="rect">
            <a:avLst/>
          </a:prstGeom>
          <a:noFill/>
        </p:spPr>
        <p:txBody>
          <a:bodyPr wrap="none" rtlCol="0">
            <a:spAutoFit/>
          </a:bodyPr>
          <a:lstStyle/>
          <a:p>
            <a:r>
              <a:rPr lang="en-ID" dirty="0">
                <a:solidFill>
                  <a:schemeClr val="accent1">
                    <a:lumMod val="50000"/>
                  </a:schemeClr>
                </a:solidFill>
              </a:rPr>
              <a:t>Data Test :</a:t>
            </a:r>
          </a:p>
        </p:txBody>
      </p:sp>
      <p:pic>
        <p:nvPicPr>
          <p:cNvPr id="3" name="Picture 2">
            <a:extLst>
              <a:ext uri="{FF2B5EF4-FFF2-40B4-BE49-F238E27FC236}">
                <a16:creationId xmlns:a16="http://schemas.microsoft.com/office/drawing/2014/main" id="{21CC6E80-3CD1-C028-3754-3ED0B4989E8C}"/>
              </a:ext>
            </a:extLst>
          </p:cNvPr>
          <p:cNvPicPr>
            <a:picLocks noChangeAspect="1"/>
          </p:cNvPicPr>
          <p:nvPr/>
        </p:nvPicPr>
        <p:blipFill>
          <a:blip r:embed="rId4"/>
          <a:stretch>
            <a:fillRect/>
          </a:stretch>
        </p:blipFill>
        <p:spPr>
          <a:xfrm>
            <a:off x="1834832" y="4440237"/>
            <a:ext cx="7953375" cy="748212"/>
          </a:xfrm>
          <a:prstGeom prst="rect">
            <a:avLst/>
          </a:prstGeom>
        </p:spPr>
      </p:pic>
    </p:spTree>
    <p:extLst>
      <p:ext uri="{BB962C8B-B14F-4D97-AF65-F5344CB8AC3E}">
        <p14:creationId xmlns:p14="http://schemas.microsoft.com/office/powerpoint/2010/main" val="9221658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95250" y="3143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3200" dirty="0"/>
              <a:t>Evaluation (True </a:t>
            </a:r>
            <a:r>
              <a:rPr lang="en-US" sz="3200" dirty="0" err="1"/>
              <a:t>Negatif</a:t>
            </a:r>
            <a:r>
              <a:rPr lang="en-US" sz="3200" dirty="0"/>
              <a:t> Rate (TNR))</a:t>
            </a:r>
            <a:endParaRPr dirty="0"/>
          </a:p>
        </p:txBody>
      </p:sp>
      <p:sp>
        <p:nvSpPr>
          <p:cNvPr id="20" name="TextBox 19">
            <a:extLst>
              <a:ext uri="{FF2B5EF4-FFF2-40B4-BE49-F238E27FC236}">
                <a16:creationId xmlns:a16="http://schemas.microsoft.com/office/drawing/2014/main" id="{D071A259-33BD-4469-9C51-6E6097EB48B0}"/>
              </a:ext>
            </a:extLst>
          </p:cNvPr>
          <p:cNvSpPr txBox="1"/>
          <p:nvPr/>
        </p:nvSpPr>
        <p:spPr>
          <a:xfrm>
            <a:off x="1778000" y="1772611"/>
            <a:ext cx="1119217" cy="307777"/>
          </a:xfrm>
          <a:prstGeom prst="rect">
            <a:avLst/>
          </a:prstGeom>
          <a:noFill/>
        </p:spPr>
        <p:txBody>
          <a:bodyPr wrap="none" rtlCol="0">
            <a:spAutoFit/>
          </a:bodyPr>
          <a:lstStyle/>
          <a:p>
            <a:r>
              <a:rPr lang="en-ID" dirty="0">
                <a:solidFill>
                  <a:schemeClr val="accent1">
                    <a:lumMod val="50000"/>
                  </a:schemeClr>
                </a:solidFill>
              </a:rPr>
              <a:t>Data Train :</a:t>
            </a:r>
          </a:p>
        </p:txBody>
      </p:sp>
      <p:sp>
        <p:nvSpPr>
          <p:cNvPr id="21" name="TextBox 20">
            <a:extLst>
              <a:ext uri="{FF2B5EF4-FFF2-40B4-BE49-F238E27FC236}">
                <a16:creationId xmlns:a16="http://schemas.microsoft.com/office/drawing/2014/main" id="{4CF04857-F8D1-4BAE-9093-F5AD611A9B4D}"/>
              </a:ext>
            </a:extLst>
          </p:cNvPr>
          <p:cNvSpPr txBox="1"/>
          <p:nvPr/>
        </p:nvSpPr>
        <p:spPr>
          <a:xfrm>
            <a:off x="1834832" y="4132460"/>
            <a:ext cx="1059906" cy="307777"/>
          </a:xfrm>
          <a:prstGeom prst="rect">
            <a:avLst/>
          </a:prstGeom>
          <a:noFill/>
        </p:spPr>
        <p:txBody>
          <a:bodyPr wrap="none" rtlCol="0">
            <a:spAutoFit/>
          </a:bodyPr>
          <a:lstStyle/>
          <a:p>
            <a:r>
              <a:rPr lang="en-ID" dirty="0">
                <a:solidFill>
                  <a:schemeClr val="accent1">
                    <a:lumMod val="50000"/>
                  </a:schemeClr>
                </a:solidFill>
              </a:rPr>
              <a:t>Data Test :</a:t>
            </a:r>
          </a:p>
        </p:txBody>
      </p:sp>
      <p:pic>
        <p:nvPicPr>
          <p:cNvPr id="3" name="Picture 2">
            <a:extLst>
              <a:ext uri="{FF2B5EF4-FFF2-40B4-BE49-F238E27FC236}">
                <a16:creationId xmlns:a16="http://schemas.microsoft.com/office/drawing/2014/main" id="{613DE415-05D6-474F-B3C3-CE2A6E69F160}"/>
              </a:ext>
            </a:extLst>
          </p:cNvPr>
          <p:cNvPicPr>
            <a:picLocks noChangeAspect="1"/>
          </p:cNvPicPr>
          <p:nvPr/>
        </p:nvPicPr>
        <p:blipFill>
          <a:blip r:embed="rId3"/>
          <a:stretch>
            <a:fillRect/>
          </a:stretch>
        </p:blipFill>
        <p:spPr>
          <a:xfrm>
            <a:off x="3331845" y="2138530"/>
            <a:ext cx="5162550" cy="1495425"/>
          </a:xfrm>
          <a:prstGeom prst="rect">
            <a:avLst/>
          </a:prstGeom>
        </p:spPr>
      </p:pic>
      <p:pic>
        <p:nvPicPr>
          <p:cNvPr id="4" name="Picture 3">
            <a:extLst>
              <a:ext uri="{FF2B5EF4-FFF2-40B4-BE49-F238E27FC236}">
                <a16:creationId xmlns:a16="http://schemas.microsoft.com/office/drawing/2014/main" id="{A5BA081B-BCBA-46E5-766C-4E09BA0A2863}"/>
              </a:ext>
            </a:extLst>
          </p:cNvPr>
          <p:cNvPicPr>
            <a:picLocks noChangeAspect="1"/>
          </p:cNvPicPr>
          <p:nvPr/>
        </p:nvPicPr>
        <p:blipFill>
          <a:blip r:embed="rId4"/>
          <a:stretch>
            <a:fillRect/>
          </a:stretch>
        </p:blipFill>
        <p:spPr>
          <a:xfrm>
            <a:off x="3461257" y="4286348"/>
            <a:ext cx="5033138" cy="758039"/>
          </a:xfrm>
          <a:prstGeom prst="rect">
            <a:avLst/>
          </a:prstGeom>
        </p:spPr>
      </p:pic>
    </p:spTree>
    <p:extLst>
      <p:ext uri="{BB962C8B-B14F-4D97-AF65-F5344CB8AC3E}">
        <p14:creationId xmlns:p14="http://schemas.microsoft.com/office/powerpoint/2010/main" val="34078363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95250" y="3143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3200" dirty="0"/>
              <a:t>Evaluation</a:t>
            </a:r>
            <a:endParaRPr dirty="0"/>
          </a:p>
        </p:txBody>
      </p:sp>
      <p:sp>
        <p:nvSpPr>
          <p:cNvPr id="8" name="TextBox 7">
            <a:extLst>
              <a:ext uri="{FF2B5EF4-FFF2-40B4-BE49-F238E27FC236}">
                <a16:creationId xmlns:a16="http://schemas.microsoft.com/office/drawing/2014/main" id="{597FAE87-12ED-40FA-B29A-71D90D7E91A5}"/>
              </a:ext>
            </a:extLst>
          </p:cNvPr>
          <p:cNvSpPr txBox="1"/>
          <p:nvPr/>
        </p:nvSpPr>
        <p:spPr>
          <a:xfrm>
            <a:off x="541020" y="1640025"/>
            <a:ext cx="10472420" cy="3754874"/>
          </a:xfrm>
          <a:prstGeom prst="rect">
            <a:avLst/>
          </a:prstGeom>
          <a:noFill/>
        </p:spPr>
        <p:txBody>
          <a:bodyPr wrap="square">
            <a:spAutoFit/>
          </a:bodyPr>
          <a:lstStyle/>
          <a:p>
            <a:r>
              <a:rPr lang="en-ID" sz="1400" b="1" dirty="0">
                <a:solidFill>
                  <a:schemeClr val="accent1">
                    <a:lumMod val="50000"/>
                  </a:schemeClr>
                </a:solidFill>
                <a:latin typeface="Sora" panose="020B0604020202020204" charset="0"/>
                <a:cs typeface="Sora" panose="020B0604020202020204" charset="0"/>
              </a:rPr>
              <a:t>Which is good model for prediction?</a:t>
            </a:r>
          </a:p>
          <a:p>
            <a:endParaRPr lang="en-ID" b="1" dirty="0">
              <a:solidFill>
                <a:schemeClr val="accent1">
                  <a:lumMod val="50000"/>
                </a:schemeClr>
              </a:solidFill>
              <a:latin typeface="Sora" panose="020B0604020202020204" charset="0"/>
              <a:cs typeface="Sora" panose="020B0604020202020204" charset="0"/>
            </a:endParaRPr>
          </a:p>
          <a:p>
            <a:r>
              <a:rPr lang="en-US" dirty="0">
                <a:solidFill>
                  <a:schemeClr val="accent1">
                    <a:lumMod val="50000"/>
                  </a:schemeClr>
                </a:solidFill>
                <a:latin typeface="Sora" panose="020B0604020202020204" charset="0"/>
                <a:cs typeface="Sora" panose="020B0604020202020204" charset="0"/>
              </a:rPr>
              <a:t>From the table above, the model that is highly not recommended is the Random Forest model due to the 1 : 0.88 overfitting model. The Logistic regression model has the highest recall metrics compared to other models and the AUC ROC is quite good 0.85:0.84 but has not been able to pass the baseline output so this model is not recommended. The </a:t>
            </a:r>
            <a:r>
              <a:rPr lang="en-US" dirty="0" err="1">
                <a:solidFill>
                  <a:schemeClr val="accent1">
                    <a:lumMod val="50000"/>
                  </a:schemeClr>
                </a:solidFill>
                <a:latin typeface="Sora" panose="020B0604020202020204" charset="0"/>
                <a:cs typeface="Sora" panose="020B0604020202020204" charset="0"/>
              </a:rPr>
              <a:t>Adabost</a:t>
            </a:r>
            <a:r>
              <a:rPr lang="en-US" dirty="0">
                <a:solidFill>
                  <a:schemeClr val="accent1">
                    <a:lumMod val="50000"/>
                  </a:schemeClr>
                </a:solidFill>
                <a:latin typeface="Sora" panose="020B0604020202020204" charset="0"/>
                <a:cs typeface="Sora" panose="020B0604020202020204" charset="0"/>
              </a:rPr>
              <a:t> model is close to a good model but like the logistic regression model it has a low ROC AUC so this model is not recommended. Neural Network Model (Deep Learning) The best model compared to the other three models Because the AUC ROC is 94:91 which has passed the baseline and is not overfitting, why does it have to be AUC ROC? ROC AUC measures how well a model distinguishes between positive and negative instances by depicting the trade-off between False Positive Rate (FPR) and True Positive Rate (TPR) and is well suited for imbalance data. In addition, due to imbalance data, it is necessary to pay attention to the F1-Scores True Positive Rate (TPR) metric and this model has a positive F1-score output of 0.63 : 0.63 because precision and recall are important to consider in distinguishing positive and negative class instances. In addition, because the negative class is "Yes" output data, it is necessary to increase the negative Recall class with the formula TN/(TN+FN) and put it at 0.48 : 0.58 but it is necessary to know if the imbalance data still prioritizes the F1-score, at TNR (True Negative Rate) of 0.52 : 0.62. Next, cross validation will be carried out on the Neural Network model (only the best model).</a:t>
            </a:r>
            <a:endParaRPr lang="en-ID" b="1" dirty="0">
              <a:solidFill>
                <a:schemeClr val="accent1">
                  <a:lumMod val="50000"/>
                </a:schemeClr>
              </a:solidFill>
              <a:latin typeface="Sora" panose="020B0604020202020204" charset="0"/>
              <a:cs typeface="Sora" panose="020B0604020202020204" charset="0"/>
            </a:endParaRPr>
          </a:p>
        </p:txBody>
      </p:sp>
    </p:spTree>
    <p:extLst>
      <p:ext uri="{BB962C8B-B14F-4D97-AF65-F5344CB8AC3E}">
        <p14:creationId xmlns:p14="http://schemas.microsoft.com/office/powerpoint/2010/main" val="2680411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1c19338028d_0_10"/>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r>
              <a:rPr lang="en-ID" sz="4000" b="1" dirty="0" err="1"/>
              <a:t>Conclution</a:t>
            </a:r>
            <a:endParaRPr lang="en-ID" sz="4000" b="1" dirty="0"/>
          </a:p>
        </p:txBody>
      </p:sp>
    </p:spTree>
    <p:extLst>
      <p:ext uri="{BB962C8B-B14F-4D97-AF65-F5344CB8AC3E}">
        <p14:creationId xmlns:p14="http://schemas.microsoft.com/office/powerpoint/2010/main" val="41046506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95250" y="3143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b="1" dirty="0" err="1"/>
              <a:t>Conclution</a:t>
            </a:r>
            <a:endParaRPr dirty="0"/>
          </a:p>
        </p:txBody>
      </p:sp>
      <p:sp>
        <p:nvSpPr>
          <p:cNvPr id="8" name="TextBox 7">
            <a:extLst>
              <a:ext uri="{FF2B5EF4-FFF2-40B4-BE49-F238E27FC236}">
                <a16:creationId xmlns:a16="http://schemas.microsoft.com/office/drawing/2014/main" id="{597FAE87-12ED-40FA-B29A-71D90D7E91A5}"/>
              </a:ext>
            </a:extLst>
          </p:cNvPr>
          <p:cNvSpPr txBox="1"/>
          <p:nvPr/>
        </p:nvSpPr>
        <p:spPr>
          <a:xfrm>
            <a:off x="541020" y="1640025"/>
            <a:ext cx="10472420" cy="4185761"/>
          </a:xfrm>
          <a:prstGeom prst="rect">
            <a:avLst/>
          </a:prstGeom>
          <a:noFill/>
        </p:spPr>
        <p:txBody>
          <a:bodyPr wrap="square">
            <a:spAutoFit/>
          </a:bodyPr>
          <a:lstStyle/>
          <a:p>
            <a:pPr>
              <a:buFont typeface="+mj-lt"/>
              <a:buAutoNum type="arabicPeriod"/>
            </a:pPr>
            <a:r>
              <a:rPr lang="en-US" dirty="0">
                <a:solidFill>
                  <a:schemeClr val="accent1">
                    <a:lumMod val="50000"/>
                  </a:schemeClr>
                </a:solidFill>
                <a:latin typeface="Sora" panose="020B0604020202020204" charset="0"/>
                <a:cs typeface="Sora" panose="020B0604020202020204" charset="0"/>
              </a:rPr>
              <a:t>The highest correlation in numerical data is 'Duration' of 0.343.</a:t>
            </a:r>
          </a:p>
          <a:p>
            <a:pPr>
              <a:buFont typeface="+mj-lt"/>
              <a:buAutoNum type="arabicPeriod"/>
            </a:pPr>
            <a:r>
              <a:rPr lang="en-US" dirty="0">
                <a:solidFill>
                  <a:schemeClr val="accent1">
                    <a:lumMod val="50000"/>
                  </a:schemeClr>
                </a:solidFill>
                <a:latin typeface="Sora" panose="020B0604020202020204" charset="0"/>
                <a:cs typeface="Sora" panose="020B0604020202020204" charset="0"/>
              </a:rPr>
              <a:t>The category input data has a p-value below 0.05 with the output data so that the category data are correlated with each other.</a:t>
            </a:r>
          </a:p>
          <a:p>
            <a:pPr>
              <a:buFont typeface="+mj-lt"/>
              <a:buAutoNum type="arabicPeriod"/>
            </a:pPr>
            <a:r>
              <a:rPr lang="en-US" dirty="0">
                <a:solidFill>
                  <a:schemeClr val="accent1">
                    <a:lumMod val="50000"/>
                  </a:schemeClr>
                </a:solidFill>
                <a:latin typeface="Sora" panose="020B0604020202020204" charset="0"/>
                <a:cs typeface="Sora" panose="020B0604020202020204" charset="0"/>
              </a:rPr>
              <a:t>The correlation between input and output data affects the results of the modeling used, the more uncorrelated the lower the model value.</a:t>
            </a:r>
          </a:p>
          <a:p>
            <a:pPr>
              <a:buFont typeface="+mj-lt"/>
              <a:buAutoNum type="arabicPeriod"/>
            </a:pPr>
            <a:r>
              <a:rPr lang="en-US" dirty="0">
                <a:solidFill>
                  <a:schemeClr val="accent1">
                    <a:lumMod val="50000"/>
                  </a:schemeClr>
                </a:solidFill>
                <a:latin typeface="Sora" panose="020B0604020202020204" charset="0"/>
                <a:cs typeface="Sora" panose="020B0604020202020204" charset="0"/>
              </a:rPr>
              <a:t>The Neural Network Model is the best model in this experiment because this model uses deep learning so it can be better for increasing ROC AUC than the other three models.</a:t>
            </a:r>
          </a:p>
          <a:p>
            <a:pPr>
              <a:buFont typeface="+mj-lt"/>
              <a:buAutoNum type="arabicPeriod"/>
            </a:pPr>
            <a:r>
              <a:rPr lang="en-US" dirty="0" err="1">
                <a:solidFill>
                  <a:schemeClr val="accent1">
                    <a:lumMod val="50000"/>
                  </a:schemeClr>
                </a:solidFill>
                <a:latin typeface="Sora" panose="020B0604020202020204" charset="0"/>
                <a:cs typeface="Sora" panose="020B0604020202020204" charset="0"/>
              </a:rPr>
              <a:t>Nueral</a:t>
            </a:r>
            <a:r>
              <a:rPr lang="en-US" dirty="0">
                <a:solidFill>
                  <a:schemeClr val="accent1">
                    <a:lumMod val="50000"/>
                  </a:schemeClr>
                </a:solidFill>
                <a:latin typeface="Sora" panose="020B0604020202020204" charset="0"/>
                <a:cs typeface="Sora" panose="020B0604020202020204" charset="0"/>
              </a:rPr>
              <a:t> Network Model, TPR 'NO' Output gets an F1-Score of 0.63 : 0.63 while the TNR 'YES' output gets an F1-Score of 0.52 : 0.63.</a:t>
            </a:r>
          </a:p>
          <a:p>
            <a:pPr>
              <a:buFont typeface="+mj-lt"/>
              <a:buAutoNum type="arabicPeriod"/>
            </a:pPr>
            <a:r>
              <a:rPr lang="en-US" dirty="0">
                <a:solidFill>
                  <a:schemeClr val="accent1">
                    <a:lumMod val="50000"/>
                  </a:schemeClr>
                </a:solidFill>
                <a:latin typeface="Sora" panose="020B0604020202020204" charset="0"/>
                <a:cs typeface="Sora" panose="020B0604020202020204" charset="0"/>
              </a:rPr>
              <a:t>Hyperparameters determine the model's overfitting, underfitting, and metrics values.</a:t>
            </a:r>
          </a:p>
          <a:p>
            <a:pPr>
              <a:buFont typeface="+mj-lt"/>
              <a:buAutoNum type="arabicPeriod"/>
            </a:pPr>
            <a:r>
              <a:rPr lang="en-US" dirty="0">
                <a:solidFill>
                  <a:schemeClr val="accent1">
                    <a:lumMod val="50000"/>
                  </a:schemeClr>
                </a:solidFill>
                <a:latin typeface="Sora" panose="020B0604020202020204" charset="0"/>
                <a:cs typeface="Sora" panose="020B0604020202020204" charset="0"/>
              </a:rPr>
              <a:t>Imbalance data does not always use SMOTE or other methods that turn data into a balance, this is related to model compatibility, there are several models that are more suitable for solving imbalanced data without balance or vice versa.</a:t>
            </a:r>
          </a:p>
          <a:p>
            <a:pPr>
              <a:buFont typeface="+mj-lt"/>
              <a:buAutoNum type="arabicPeriod"/>
            </a:pPr>
            <a:r>
              <a:rPr lang="en-US" dirty="0">
                <a:solidFill>
                  <a:schemeClr val="accent1">
                    <a:lumMod val="50000"/>
                  </a:schemeClr>
                </a:solidFill>
                <a:latin typeface="Sora" panose="020B0604020202020204" charset="0"/>
                <a:cs typeface="Sora" panose="020B0604020202020204" charset="0"/>
              </a:rPr>
              <a:t>Not all models require a scaling process like the Random Forest model because they do not require the input data to have a normal distribution or have the same scale.</a:t>
            </a:r>
          </a:p>
          <a:p>
            <a:pPr>
              <a:buFont typeface="+mj-lt"/>
              <a:buAutoNum type="arabicPeriod"/>
            </a:pPr>
            <a:r>
              <a:rPr lang="en-US" dirty="0">
                <a:solidFill>
                  <a:schemeClr val="accent1">
                    <a:lumMod val="50000"/>
                  </a:schemeClr>
                </a:solidFill>
                <a:latin typeface="Sora" panose="020B0604020202020204" charset="0"/>
                <a:cs typeface="Sora" panose="020B0604020202020204" charset="0"/>
              </a:rPr>
              <a:t>Learning rate and batch size in training play a big role in the neural network model, the faster the learning rate and the more batch size it causes overfitting.</a:t>
            </a:r>
          </a:p>
          <a:p>
            <a:pPr>
              <a:buFont typeface="+mj-lt"/>
              <a:buAutoNum type="arabicPeriod"/>
            </a:pPr>
            <a:r>
              <a:rPr lang="en-US" dirty="0">
                <a:solidFill>
                  <a:schemeClr val="accent1">
                    <a:lumMod val="50000"/>
                  </a:schemeClr>
                </a:solidFill>
                <a:latin typeface="Sora" panose="020B0604020202020204" charset="0"/>
                <a:cs typeface="Sora" panose="020B0604020202020204" charset="0"/>
              </a:rPr>
              <a:t>Imbalance data needs to focus on the ROC AUC because it can distinguish between positive and negative instances.</a:t>
            </a:r>
            <a:endParaRPr lang="en-ID" dirty="0">
              <a:solidFill>
                <a:schemeClr val="accent1">
                  <a:lumMod val="50000"/>
                </a:schemeClr>
              </a:solidFill>
              <a:latin typeface="Sora" panose="020B0604020202020204" charset="0"/>
              <a:cs typeface="Sora" panose="020B0604020202020204" charset="0"/>
            </a:endParaRPr>
          </a:p>
        </p:txBody>
      </p:sp>
    </p:spTree>
    <p:extLst>
      <p:ext uri="{BB962C8B-B14F-4D97-AF65-F5344CB8AC3E}">
        <p14:creationId xmlns:p14="http://schemas.microsoft.com/office/powerpoint/2010/main" val="27314429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1c19338028d_0_10"/>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r>
              <a:rPr lang="en-ID" sz="4000" b="1" dirty="0"/>
              <a:t>Notes</a:t>
            </a:r>
          </a:p>
        </p:txBody>
      </p:sp>
    </p:spTree>
    <p:extLst>
      <p:ext uri="{BB962C8B-B14F-4D97-AF65-F5344CB8AC3E}">
        <p14:creationId xmlns:p14="http://schemas.microsoft.com/office/powerpoint/2010/main" val="34481052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Introduction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95250" y="3143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b="1" dirty="0"/>
              <a:t>Notes</a:t>
            </a:r>
            <a:endParaRPr dirty="0"/>
          </a:p>
        </p:txBody>
      </p:sp>
      <p:sp>
        <p:nvSpPr>
          <p:cNvPr id="8" name="TextBox 7">
            <a:extLst>
              <a:ext uri="{FF2B5EF4-FFF2-40B4-BE49-F238E27FC236}">
                <a16:creationId xmlns:a16="http://schemas.microsoft.com/office/drawing/2014/main" id="{597FAE87-12ED-40FA-B29A-71D90D7E91A5}"/>
              </a:ext>
            </a:extLst>
          </p:cNvPr>
          <p:cNvSpPr txBox="1"/>
          <p:nvPr/>
        </p:nvSpPr>
        <p:spPr>
          <a:xfrm>
            <a:off x="541020" y="1640025"/>
            <a:ext cx="10472420" cy="954107"/>
          </a:xfrm>
          <a:prstGeom prst="rect">
            <a:avLst/>
          </a:prstGeom>
          <a:noFill/>
        </p:spPr>
        <p:txBody>
          <a:bodyPr wrap="square">
            <a:spAutoFit/>
          </a:bodyPr>
          <a:lstStyle/>
          <a:p>
            <a:r>
              <a:rPr lang="en-US" dirty="0">
                <a:solidFill>
                  <a:schemeClr val="accent1">
                    <a:lumMod val="50000"/>
                  </a:schemeClr>
                </a:solidFill>
                <a:latin typeface="Sora" panose="020B0604020202020204" charset="0"/>
                <a:cs typeface="Sora" panose="020B0604020202020204" charset="0"/>
              </a:rPr>
              <a:t>This best model (neural network) needs to be improved such as adding several hyperparameters to increase the TNR Recall metrics and can also improve the logistic regression model because the recall value is quite high but the ROC AUC cannot pass the baseline. It is necessary to lower the percentage of FN and increase the TN so that the metrics value on TNR can be high.</a:t>
            </a:r>
            <a:endParaRPr lang="en-ID" dirty="0">
              <a:solidFill>
                <a:schemeClr val="accent1">
                  <a:lumMod val="50000"/>
                </a:schemeClr>
              </a:solidFill>
              <a:latin typeface="Sora" panose="020B0604020202020204" charset="0"/>
              <a:cs typeface="Sora" panose="020B0604020202020204" charset="0"/>
            </a:endParaRPr>
          </a:p>
        </p:txBody>
      </p:sp>
    </p:spTree>
    <p:extLst>
      <p:ext uri="{BB962C8B-B14F-4D97-AF65-F5344CB8AC3E}">
        <p14:creationId xmlns:p14="http://schemas.microsoft.com/office/powerpoint/2010/main" val="40133808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95250" y="3143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ID" sz="3200" b="1" dirty="0" err="1"/>
              <a:t>Referensi</a:t>
            </a:r>
            <a:endParaRPr dirty="0"/>
          </a:p>
        </p:txBody>
      </p:sp>
      <p:sp>
        <p:nvSpPr>
          <p:cNvPr id="8" name="TextBox 7">
            <a:extLst>
              <a:ext uri="{FF2B5EF4-FFF2-40B4-BE49-F238E27FC236}">
                <a16:creationId xmlns:a16="http://schemas.microsoft.com/office/drawing/2014/main" id="{597FAE87-12ED-40FA-B29A-71D90D7E91A5}"/>
              </a:ext>
            </a:extLst>
          </p:cNvPr>
          <p:cNvSpPr txBox="1"/>
          <p:nvPr/>
        </p:nvSpPr>
        <p:spPr>
          <a:xfrm>
            <a:off x="541020" y="1640025"/>
            <a:ext cx="10472420" cy="2031325"/>
          </a:xfrm>
          <a:prstGeom prst="rect">
            <a:avLst/>
          </a:prstGeom>
          <a:noFill/>
        </p:spPr>
        <p:txBody>
          <a:bodyPr wrap="square">
            <a:spAutoFit/>
          </a:bodyPr>
          <a:lstStyle/>
          <a:p>
            <a:pPr>
              <a:buFont typeface="+mj-lt"/>
              <a:buAutoNum type="arabicPeriod"/>
            </a:pPr>
            <a:r>
              <a:rPr lang="en-ID" i="1" dirty="0" err="1">
                <a:solidFill>
                  <a:schemeClr val="accent1">
                    <a:lumMod val="50000"/>
                  </a:schemeClr>
                </a:solidFill>
                <a:latin typeface="Sora" panose="020B0604020202020204" charset="0"/>
                <a:cs typeface="Sora" panose="020B0604020202020204" charset="0"/>
              </a:rPr>
              <a:t>Yuelin</a:t>
            </a:r>
            <a:r>
              <a:rPr lang="en-ID" i="1" dirty="0">
                <a:solidFill>
                  <a:schemeClr val="accent1">
                    <a:lumMod val="50000"/>
                  </a:schemeClr>
                </a:solidFill>
                <a:latin typeface="Sora" panose="020B0604020202020204" charset="0"/>
                <a:cs typeface="Sora" panose="020B0604020202020204" charset="0"/>
              </a:rPr>
              <a:t> Wanga, </a:t>
            </a:r>
            <a:r>
              <a:rPr lang="en-ID" i="1" dirty="0" err="1">
                <a:solidFill>
                  <a:schemeClr val="accent1">
                    <a:lumMod val="50000"/>
                  </a:schemeClr>
                </a:solidFill>
                <a:latin typeface="Sora" panose="020B0604020202020204" charset="0"/>
                <a:cs typeface="Sora" panose="020B0604020202020204" charset="0"/>
              </a:rPr>
              <a:t>dkk</a:t>
            </a:r>
            <a:r>
              <a:rPr lang="en-ID" i="1" dirty="0">
                <a:solidFill>
                  <a:schemeClr val="accent1">
                    <a:lumMod val="50000"/>
                  </a:schemeClr>
                </a:solidFill>
                <a:latin typeface="Sora" panose="020B0604020202020204" charset="0"/>
                <a:cs typeface="Sora" panose="020B0604020202020204" charset="0"/>
              </a:rPr>
              <a:t>. A Comparative Assessment of Credit Risk Model Based on Machine Learning. 174 (2020) 141–149</a:t>
            </a:r>
            <a:endParaRPr lang="en-ID" dirty="0">
              <a:solidFill>
                <a:schemeClr val="accent1">
                  <a:lumMod val="50000"/>
                </a:schemeClr>
              </a:solidFill>
              <a:latin typeface="Sora" panose="020B0604020202020204" charset="0"/>
              <a:cs typeface="Sora" panose="020B0604020202020204" charset="0"/>
            </a:endParaRPr>
          </a:p>
          <a:p>
            <a:pPr>
              <a:buFont typeface="+mj-lt"/>
              <a:buAutoNum type="arabicPeriod"/>
            </a:pPr>
            <a:r>
              <a:rPr lang="en-ID" i="1" dirty="0" err="1">
                <a:solidFill>
                  <a:schemeClr val="accent1">
                    <a:lumMod val="50000"/>
                  </a:schemeClr>
                </a:solidFill>
                <a:latin typeface="Sora" panose="020B0604020202020204" charset="0"/>
                <a:cs typeface="Sora" panose="020B0604020202020204" charset="0"/>
              </a:rPr>
              <a:t>Premkumar</a:t>
            </a:r>
            <a:r>
              <a:rPr lang="en-ID" i="1" dirty="0">
                <a:solidFill>
                  <a:schemeClr val="accent1">
                    <a:lumMod val="50000"/>
                  </a:schemeClr>
                </a:solidFill>
                <a:latin typeface="Sora" panose="020B0604020202020204" charset="0"/>
                <a:cs typeface="Sora" panose="020B0604020202020204" charset="0"/>
              </a:rPr>
              <a:t> </a:t>
            </a:r>
            <a:r>
              <a:rPr lang="en-ID" i="1" dirty="0" err="1">
                <a:solidFill>
                  <a:schemeClr val="accent1">
                    <a:lumMod val="50000"/>
                  </a:schemeClr>
                </a:solidFill>
                <a:latin typeface="Sora" panose="020B0604020202020204" charset="0"/>
                <a:cs typeface="Sora" panose="020B0604020202020204" charset="0"/>
              </a:rPr>
              <a:t>Borugadda</a:t>
            </a:r>
            <a:r>
              <a:rPr lang="en-ID" i="1" dirty="0">
                <a:solidFill>
                  <a:schemeClr val="accent1">
                    <a:lumMod val="50000"/>
                  </a:schemeClr>
                </a:solidFill>
                <a:latin typeface="Sora" panose="020B0604020202020204" charset="0"/>
                <a:cs typeface="Sora" panose="020B0604020202020204" charset="0"/>
              </a:rPr>
              <a:t>. Predicting the Success of Bank Telemarketing for Selling Long-term Deposits: An Application of Machine Learning Algorithms. </a:t>
            </a:r>
            <a:endParaRPr lang="en-ID" dirty="0">
              <a:solidFill>
                <a:schemeClr val="accent1">
                  <a:lumMod val="50000"/>
                </a:schemeClr>
              </a:solidFill>
              <a:latin typeface="Sora" panose="020B0604020202020204" charset="0"/>
              <a:cs typeface="Sora" panose="020B0604020202020204" charset="0"/>
            </a:endParaRPr>
          </a:p>
          <a:p>
            <a:pPr>
              <a:buFont typeface="+mj-lt"/>
              <a:buAutoNum type="arabicPeriod"/>
            </a:pPr>
            <a:r>
              <a:rPr lang="en-ID" i="1" dirty="0">
                <a:solidFill>
                  <a:schemeClr val="accent1">
                    <a:lumMod val="50000"/>
                  </a:schemeClr>
                </a:solidFill>
                <a:latin typeface="Sora" panose="020B0604020202020204" charset="0"/>
                <a:cs typeface="Sora" panose="020B0604020202020204" charset="0"/>
              </a:rPr>
              <a:t>Yogesh Sanjay </a:t>
            </a:r>
            <a:r>
              <a:rPr lang="en-ID" i="1" dirty="0" err="1">
                <a:solidFill>
                  <a:schemeClr val="accent1">
                    <a:lumMod val="50000"/>
                  </a:schemeClr>
                </a:solidFill>
                <a:latin typeface="Sora" panose="020B0604020202020204" charset="0"/>
                <a:cs typeface="Sora" panose="020B0604020202020204" charset="0"/>
              </a:rPr>
              <a:t>Golecha</a:t>
            </a:r>
            <a:r>
              <a:rPr lang="en-ID" i="1" dirty="0">
                <a:solidFill>
                  <a:schemeClr val="accent1">
                    <a:lumMod val="50000"/>
                  </a:schemeClr>
                </a:solidFill>
                <a:latin typeface="Sora" panose="020B0604020202020204" charset="0"/>
                <a:cs typeface="Sora" panose="020B0604020202020204" charset="0"/>
              </a:rPr>
              <a:t>. </a:t>
            </a:r>
            <a:r>
              <a:rPr lang="en-ID" i="1" dirty="0" err="1">
                <a:solidFill>
                  <a:schemeClr val="accent1">
                    <a:lumMod val="50000"/>
                  </a:schemeClr>
                </a:solidFill>
                <a:latin typeface="Sora" panose="020B0604020202020204" charset="0"/>
                <a:cs typeface="Sora" panose="020B0604020202020204" charset="0"/>
              </a:rPr>
              <a:t>Analyzing</a:t>
            </a:r>
            <a:r>
              <a:rPr lang="en-ID" i="1" dirty="0">
                <a:solidFill>
                  <a:schemeClr val="accent1">
                    <a:lumMod val="50000"/>
                  </a:schemeClr>
                </a:solidFill>
                <a:latin typeface="Sora" panose="020B0604020202020204" charset="0"/>
                <a:cs typeface="Sora" panose="020B0604020202020204" charset="0"/>
              </a:rPr>
              <a:t> Term Deposits in Banking Sector</a:t>
            </a:r>
            <a:br>
              <a:rPr lang="en-ID" i="1" dirty="0">
                <a:solidFill>
                  <a:schemeClr val="accent1">
                    <a:lumMod val="50000"/>
                  </a:schemeClr>
                </a:solidFill>
                <a:latin typeface="Sora" panose="020B0604020202020204" charset="0"/>
                <a:cs typeface="Sora" panose="020B0604020202020204" charset="0"/>
              </a:rPr>
            </a:br>
            <a:r>
              <a:rPr lang="en-ID" i="1" dirty="0">
                <a:solidFill>
                  <a:schemeClr val="accent1">
                    <a:lumMod val="50000"/>
                  </a:schemeClr>
                </a:solidFill>
                <a:latin typeface="Sora" panose="020B0604020202020204" charset="0"/>
                <a:cs typeface="Sora" panose="020B0604020202020204" charset="0"/>
              </a:rPr>
              <a:t>by Performing Predictive Analysis Using Multiple Machine Learning Techniques.</a:t>
            </a:r>
            <a:endParaRPr lang="en-ID" dirty="0">
              <a:solidFill>
                <a:schemeClr val="accent1">
                  <a:lumMod val="50000"/>
                </a:schemeClr>
              </a:solidFill>
              <a:latin typeface="Sora" panose="020B0604020202020204" charset="0"/>
              <a:cs typeface="Sora" panose="020B0604020202020204" charset="0"/>
            </a:endParaRPr>
          </a:p>
          <a:p>
            <a:pPr>
              <a:buFont typeface="+mj-lt"/>
              <a:buAutoNum type="arabicPeriod"/>
            </a:pPr>
            <a:r>
              <a:rPr lang="en-ID" i="1" dirty="0">
                <a:solidFill>
                  <a:schemeClr val="accent1">
                    <a:lumMod val="50000"/>
                  </a:schemeClr>
                </a:solidFill>
                <a:latin typeface="Sora" panose="020B0604020202020204" charset="0"/>
                <a:cs typeface="Sora" panose="020B0604020202020204" charset="0"/>
              </a:rPr>
              <a:t>Muhammed J. A. Patwary1, </a:t>
            </a:r>
            <a:r>
              <a:rPr lang="en-ID" i="1" dirty="0" err="1">
                <a:solidFill>
                  <a:schemeClr val="accent1">
                    <a:lumMod val="50000"/>
                  </a:schemeClr>
                </a:solidFill>
                <a:latin typeface="Sora" panose="020B0604020202020204" charset="0"/>
                <a:cs typeface="Sora" panose="020B0604020202020204" charset="0"/>
              </a:rPr>
              <a:t>dkk</a:t>
            </a:r>
            <a:r>
              <a:rPr lang="en-ID" i="1" dirty="0">
                <a:solidFill>
                  <a:schemeClr val="accent1">
                    <a:lumMod val="50000"/>
                  </a:schemeClr>
                </a:solidFill>
                <a:latin typeface="Sora" panose="020B0604020202020204" charset="0"/>
                <a:cs typeface="Sora" panose="020B0604020202020204" charset="0"/>
              </a:rPr>
              <a:t>. Bank Deposit Prediction Using Ensemble Learning.</a:t>
            </a:r>
            <a:endParaRPr lang="en-ID" dirty="0">
              <a:solidFill>
                <a:schemeClr val="accent1">
                  <a:lumMod val="50000"/>
                </a:schemeClr>
              </a:solidFill>
              <a:latin typeface="Sora" panose="020B0604020202020204" charset="0"/>
              <a:cs typeface="Sora" panose="020B0604020202020204" charset="0"/>
            </a:endParaRPr>
          </a:p>
          <a:p>
            <a:pPr>
              <a:buFont typeface="+mj-lt"/>
              <a:buAutoNum type="arabicPeriod"/>
            </a:pPr>
            <a:r>
              <a:rPr lang="en-ID" i="1" dirty="0">
                <a:solidFill>
                  <a:schemeClr val="accent1">
                    <a:lumMod val="50000"/>
                  </a:schemeClr>
                </a:solidFill>
                <a:latin typeface="Sora" panose="020B0604020202020204" charset="0"/>
                <a:cs typeface="Sora" panose="020B0604020202020204" charset="0"/>
              </a:rPr>
              <a:t>A. Motwani. Predicting Credit Worthiness of Bank Customer with Machine Learning Over </a:t>
            </a:r>
            <a:r>
              <a:rPr lang="en-ID" i="1" dirty="0" err="1">
                <a:solidFill>
                  <a:schemeClr val="accent1">
                    <a:lumMod val="50000"/>
                  </a:schemeClr>
                </a:solidFill>
                <a:latin typeface="Sora" panose="020B0604020202020204" charset="0"/>
                <a:cs typeface="Sora" panose="020B0604020202020204" charset="0"/>
              </a:rPr>
              <a:t>Cloud.E</a:t>
            </a:r>
            <a:r>
              <a:rPr lang="en-ID" i="1" dirty="0">
                <a:solidFill>
                  <a:schemeClr val="accent1">
                    <a:lumMod val="50000"/>
                  </a:schemeClr>
                </a:solidFill>
                <a:latin typeface="Sora" panose="020B0604020202020204" charset="0"/>
                <a:cs typeface="Sora" panose="020B0604020202020204" charset="0"/>
              </a:rPr>
              <a:t>-ISSN: 2347–2693.</a:t>
            </a:r>
            <a:endParaRPr lang="en-ID" dirty="0">
              <a:solidFill>
                <a:schemeClr val="accent1">
                  <a:lumMod val="50000"/>
                </a:schemeClr>
              </a:solidFill>
              <a:latin typeface="Sora" panose="020B0604020202020204" charset="0"/>
              <a:cs typeface="Sora" panose="020B0604020202020204" charset="0"/>
            </a:endParaRPr>
          </a:p>
        </p:txBody>
      </p:sp>
    </p:spTree>
    <p:extLst>
      <p:ext uri="{BB962C8B-B14F-4D97-AF65-F5344CB8AC3E}">
        <p14:creationId xmlns:p14="http://schemas.microsoft.com/office/powerpoint/2010/main" val="29372392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g1c19338028d_0_10"/>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r>
              <a:rPr lang="en-ID" sz="4000" b="1" dirty="0"/>
              <a:t>Thankyou ^_^</a:t>
            </a:r>
          </a:p>
        </p:txBody>
      </p:sp>
    </p:spTree>
    <p:extLst>
      <p:ext uri="{BB962C8B-B14F-4D97-AF65-F5344CB8AC3E}">
        <p14:creationId xmlns:p14="http://schemas.microsoft.com/office/powerpoint/2010/main" val="3736703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Introduction</a:t>
            </a:r>
            <a:endParaRPr/>
          </a:p>
        </p:txBody>
      </p:sp>
      <p:sp>
        <p:nvSpPr>
          <p:cNvPr id="210" name="Google Shape;210;p3"/>
          <p:cNvSpPr txBox="1"/>
          <p:nvPr/>
        </p:nvSpPr>
        <p:spPr>
          <a:xfrm>
            <a:off x="401515" y="1584375"/>
            <a:ext cx="11388900" cy="1323399"/>
          </a:xfrm>
          <a:prstGeom prst="rect">
            <a:avLst/>
          </a:prstGeom>
          <a:noFill/>
          <a:ln>
            <a:noFill/>
          </a:ln>
        </p:spPr>
        <p:txBody>
          <a:bodyPr spcFirstLastPara="1" wrap="square" lIns="91425" tIns="45700" rIns="91425" bIns="45700" anchor="t" anchorCtr="0">
            <a:spAutoFit/>
          </a:bodyPr>
          <a:lstStyle/>
          <a:p>
            <a:pPr marL="285750" indent="-285750">
              <a:buClr>
                <a:srgbClr val="103864"/>
              </a:buClr>
              <a:buSzPts val="2000"/>
              <a:buFont typeface="Sora"/>
              <a:buChar char="•"/>
            </a:pPr>
            <a:r>
              <a:rPr lang="en-US" sz="1600" dirty="0">
                <a:solidFill>
                  <a:schemeClr val="accent1">
                    <a:lumMod val="50000"/>
                  </a:schemeClr>
                </a:solidFill>
                <a:latin typeface="Sora" panose="020B0604020202020204" charset="0"/>
                <a:cs typeface="Sora" panose="020B0604020202020204" charset="0"/>
              </a:rPr>
              <a:t>In a bank there are several customers who make deposits to the bank. Each customer has different conditions, ranging from age, income and other dependents. The bank has some data on customers who make deposits or not. This bank wants to make a prediction of conditions that cause banks to make deposits or not. Therefore the data science team conducted an analysis using the machine learning method to help the bank make a decision when it wants to find customers who will make deposits.</a:t>
            </a:r>
            <a:endParaRPr lang="en-US" sz="2000" b="0" i="0" u="none" strike="noStrike" cap="none" dirty="0">
              <a:solidFill>
                <a:schemeClr val="accent1">
                  <a:lumMod val="50000"/>
                </a:schemeClr>
              </a:solidFill>
              <a:latin typeface="Sora"/>
              <a:ea typeface="Sora"/>
              <a:cs typeface="Sora"/>
              <a:sym typeface="Sor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dirty="0">
                <a:solidFill>
                  <a:srgbClr val="103864"/>
                </a:solidFill>
                <a:latin typeface="Sora"/>
                <a:ea typeface="Sora"/>
                <a:cs typeface="Sora"/>
                <a:sym typeface="Sora"/>
              </a:rPr>
              <a:t>Datasheets</a:t>
            </a:r>
            <a:endParaRPr dirty="0"/>
          </a:p>
        </p:txBody>
      </p:sp>
    </p:spTree>
    <p:extLst>
      <p:ext uri="{BB962C8B-B14F-4D97-AF65-F5344CB8AC3E}">
        <p14:creationId xmlns:p14="http://schemas.microsoft.com/office/powerpoint/2010/main" val="3189723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3200" dirty="0">
                <a:solidFill>
                  <a:srgbClr val="103864"/>
                </a:solidFill>
                <a:latin typeface="Sora"/>
                <a:ea typeface="Sora"/>
                <a:cs typeface="Sora"/>
                <a:sym typeface="Sora"/>
              </a:rPr>
              <a:t>Datasheets</a:t>
            </a:r>
            <a:endParaRPr dirty="0"/>
          </a:p>
        </p:txBody>
      </p:sp>
      <p:sp>
        <p:nvSpPr>
          <p:cNvPr id="5" name="Google Shape;210;p3">
            <a:extLst>
              <a:ext uri="{FF2B5EF4-FFF2-40B4-BE49-F238E27FC236}">
                <a16:creationId xmlns:a16="http://schemas.microsoft.com/office/drawing/2014/main" id="{0832667B-5826-41E0-A12D-56A2122FE1FF}"/>
              </a:ext>
            </a:extLst>
          </p:cNvPr>
          <p:cNvSpPr txBox="1"/>
          <p:nvPr/>
        </p:nvSpPr>
        <p:spPr>
          <a:xfrm>
            <a:off x="401515" y="1584375"/>
            <a:ext cx="11388900" cy="4401164"/>
          </a:xfrm>
          <a:prstGeom prst="rect">
            <a:avLst/>
          </a:prstGeom>
          <a:noFill/>
          <a:ln>
            <a:noFill/>
          </a:ln>
        </p:spPr>
        <p:txBody>
          <a:bodyPr spcFirstLastPara="1" wrap="square" lIns="91425" tIns="45700" rIns="91425" bIns="45700" anchor="t" anchorCtr="0">
            <a:spAutoFit/>
          </a:bodyPr>
          <a:lstStyle/>
          <a:p>
            <a:r>
              <a:rPr lang="en-ID" dirty="0">
                <a:solidFill>
                  <a:schemeClr val="accent1">
                    <a:lumMod val="50000"/>
                  </a:schemeClr>
                </a:solidFill>
                <a:latin typeface="Sora" panose="020B0604020202020204" charset="0"/>
                <a:cs typeface="Sora" panose="020B0604020202020204" charset="0"/>
              </a:rPr>
              <a:t>Data input:</a:t>
            </a:r>
          </a:p>
          <a:p>
            <a:r>
              <a:rPr lang="en-ID" b="1" dirty="0">
                <a:solidFill>
                  <a:schemeClr val="accent1">
                    <a:lumMod val="50000"/>
                  </a:schemeClr>
                </a:solidFill>
                <a:latin typeface="Sora" panose="020B0604020202020204" charset="0"/>
                <a:cs typeface="Sora" panose="020B0604020202020204" charset="0"/>
              </a:rPr>
              <a:t>Age </a:t>
            </a:r>
            <a:r>
              <a:rPr lang="en-ID" dirty="0">
                <a:solidFill>
                  <a:schemeClr val="accent1">
                    <a:lumMod val="50000"/>
                  </a:schemeClr>
                </a:solidFill>
                <a:latin typeface="Sora" panose="020B0604020202020204" charset="0"/>
                <a:cs typeface="Sora" panose="020B0604020202020204" charset="0"/>
              </a:rPr>
              <a:t>: Age of </a:t>
            </a:r>
            <a:r>
              <a:rPr lang="en-ID" dirty="0" err="1">
                <a:solidFill>
                  <a:schemeClr val="accent1">
                    <a:lumMod val="50000"/>
                  </a:schemeClr>
                </a:solidFill>
                <a:latin typeface="Sora" panose="020B0604020202020204" charset="0"/>
                <a:cs typeface="Sora" panose="020B0604020202020204" charset="0"/>
              </a:rPr>
              <a:t>Umur</a:t>
            </a:r>
            <a:r>
              <a:rPr lang="en-ID" dirty="0">
                <a:solidFill>
                  <a:schemeClr val="accent1">
                    <a:lumMod val="50000"/>
                  </a:schemeClr>
                </a:solidFill>
                <a:latin typeface="Sora" panose="020B0604020202020204" charset="0"/>
                <a:cs typeface="Sora" panose="020B0604020202020204" charset="0"/>
              </a:rPr>
              <a:t> Customer.</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Job </a:t>
            </a:r>
            <a:r>
              <a:rPr lang="en-ID" dirty="0">
                <a:solidFill>
                  <a:schemeClr val="accent1">
                    <a:lumMod val="50000"/>
                  </a:schemeClr>
                </a:solidFill>
                <a:latin typeface="Sora" panose="020B0604020202020204" charset="0"/>
                <a:cs typeface="Sora" panose="020B0604020202020204" charset="0"/>
              </a:rPr>
              <a:t>: Customer's job.</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Martial </a:t>
            </a:r>
            <a:r>
              <a:rPr lang="en-ID" dirty="0">
                <a:solidFill>
                  <a:schemeClr val="accent1">
                    <a:lumMod val="50000"/>
                  </a:schemeClr>
                </a:solidFill>
                <a:latin typeface="Sora" panose="020B0604020202020204" charset="0"/>
                <a:cs typeface="Sora" panose="020B0604020202020204" charset="0"/>
              </a:rPr>
              <a:t>: </a:t>
            </a:r>
            <a:r>
              <a:rPr lang="en-US" dirty="0">
                <a:solidFill>
                  <a:schemeClr val="accent1">
                    <a:lumMod val="50000"/>
                  </a:schemeClr>
                </a:solidFill>
                <a:latin typeface="Sora" panose="020B0604020202020204" charset="0"/>
                <a:cs typeface="Sora" panose="020B0604020202020204" charset="0"/>
              </a:rPr>
              <a:t>Status Married, Single, and Divorced</a:t>
            </a:r>
            <a:r>
              <a:rPr lang="en-ID" dirty="0">
                <a:solidFill>
                  <a:schemeClr val="accent1">
                    <a:lumMod val="50000"/>
                  </a:schemeClr>
                </a:solidFill>
                <a:latin typeface="Sora" panose="020B0604020202020204" charset="0"/>
                <a:cs typeface="Sora" panose="020B0604020202020204" charset="0"/>
              </a:rPr>
              <a:t>.</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Education </a:t>
            </a:r>
            <a:r>
              <a:rPr lang="en-ID" dirty="0">
                <a:solidFill>
                  <a:schemeClr val="accent1">
                    <a:lumMod val="50000"/>
                  </a:schemeClr>
                </a:solidFill>
                <a:latin typeface="Sora" panose="020B0604020202020204" charset="0"/>
                <a:cs typeface="Sora" panose="020B0604020202020204" charset="0"/>
              </a:rPr>
              <a:t>: </a:t>
            </a:r>
            <a:r>
              <a:rPr lang="en-US" dirty="0">
                <a:solidFill>
                  <a:schemeClr val="accent1">
                    <a:lumMod val="50000"/>
                  </a:schemeClr>
                </a:solidFill>
                <a:latin typeface="Sora" panose="020B0604020202020204" charset="0"/>
                <a:cs typeface="Sora" panose="020B0604020202020204" charset="0"/>
              </a:rPr>
              <a:t>Education owned by the customer.</a:t>
            </a:r>
            <a:r>
              <a:rPr lang="en-ID" dirty="0">
                <a:solidFill>
                  <a:schemeClr val="accent1">
                    <a:lumMod val="50000"/>
                  </a:schemeClr>
                </a:solidFill>
                <a:latin typeface="Sora" panose="020B0604020202020204" charset="0"/>
                <a:cs typeface="Sora" panose="020B0604020202020204" charset="0"/>
              </a:rPr>
              <a:t>.</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Default : </a:t>
            </a:r>
            <a:r>
              <a:rPr lang="en-ID" dirty="0">
                <a:solidFill>
                  <a:schemeClr val="accent1">
                    <a:lumMod val="50000"/>
                  </a:schemeClr>
                </a:solidFill>
                <a:latin typeface="Sora" panose="020B0604020202020204" charset="0"/>
                <a:cs typeface="Sora" panose="020B0604020202020204" charset="0"/>
              </a:rPr>
              <a:t>Have credit or not.</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Balance</a:t>
            </a:r>
            <a:r>
              <a:rPr lang="en-ID" dirty="0">
                <a:solidFill>
                  <a:schemeClr val="accent1">
                    <a:lumMod val="50000"/>
                  </a:schemeClr>
                </a:solidFill>
                <a:latin typeface="Sora" panose="020B0604020202020204" charset="0"/>
                <a:cs typeface="Sora" panose="020B0604020202020204" charset="0"/>
              </a:rPr>
              <a:t> : Customer income every month.</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Housing </a:t>
            </a:r>
            <a:r>
              <a:rPr lang="en-ID" dirty="0">
                <a:solidFill>
                  <a:schemeClr val="accent1">
                    <a:lumMod val="50000"/>
                  </a:schemeClr>
                </a:solidFill>
                <a:latin typeface="Sora" panose="020B0604020202020204" charset="0"/>
                <a:cs typeface="Sora" panose="020B0604020202020204" charset="0"/>
              </a:rPr>
              <a:t>: </a:t>
            </a:r>
            <a:r>
              <a:rPr lang="en-US" dirty="0">
                <a:solidFill>
                  <a:schemeClr val="accent1">
                    <a:lumMod val="50000"/>
                  </a:schemeClr>
                </a:solidFill>
                <a:latin typeface="Sora" panose="020B0604020202020204" charset="0"/>
                <a:cs typeface="Sora" panose="020B0604020202020204" charset="0"/>
              </a:rPr>
              <a:t>Have a mortgage or not</a:t>
            </a:r>
            <a:r>
              <a:rPr lang="en-ID" dirty="0">
                <a:solidFill>
                  <a:schemeClr val="accent1">
                    <a:lumMod val="50000"/>
                  </a:schemeClr>
                </a:solidFill>
                <a:latin typeface="Sora" panose="020B0604020202020204" charset="0"/>
                <a:cs typeface="Sora" panose="020B0604020202020204" charset="0"/>
              </a:rPr>
              <a:t>.</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Loan</a:t>
            </a:r>
            <a:r>
              <a:rPr lang="en-ID" dirty="0">
                <a:solidFill>
                  <a:schemeClr val="accent1">
                    <a:lumMod val="50000"/>
                  </a:schemeClr>
                </a:solidFill>
                <a:latin typeface="Sora" panose="020B0604020202020204" charset="0"/>
                <a:cs typeface="Sora" panose="020B0604020202020204" charset="0"/>
              </a:rPr>
              <a:t> : </a:t>
            </a:r>
            <a:r>
              <a:rPr lang="en-US" dirty="0">
                <a:solidFill>
                  <a:schemeClr val="accent1">
                    <a:lumMod val="50000"/>
                  </a:schemeClr>
                </a:solidFill>
                <a:latin typeface="Sora" panose="020B0604020202020204" charset="0"/>
                <a:cs typeface="Sora" panose="020B0604020202020204" charset="0"/>
              </a:rPr>
              <a:t>Have a loan or not.</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Contact </a:t>
            </a:r>
            <a:r>
              <a:rPr lang="en-ID" dirty="0">
                <a:solidFill>
                  <a:schemeClr val="accent1">
                    <a:lumMod val="50000"/>
                  </a:schemeClr>
                </a:solidFill>
                <a:latin typeface="Sora" panose="020B0604020202020204" charset="0"/>
                <a:cs typeface="Sora" panose="020B0604020202020204" charset="0"/>
              </a:rPr>
              <a:t>: </a:t>
            </a:r>
            <a:r>
              <a:rPr lang="en-US" dirty="0">
                <a:solidFill>
                  <a:schemeClr val="accent1">
                    <a:lumMod val="50000"/>
                  </a:schemeClr>
                </a:solidFill>
                <a:latin typeface="Sora" panose="020B0604020202020204" charset="0"/>
                <a:cs typeface="Sora" panose="020B0604020202020204" charset="0"/>
              </a:rPr>
              <a:t>Contacting customers using telephone or cellular.</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Day </a:t>
            </a:r>
            <a:r>
              <a:rPr lang="en-ID" dirty="0">
                <a:solidFill>
                  <a:schemeClr val="accent1">
                    <a:lumMod val="50000"/>
                  </a:schemeClr>
                </a:solidFill>
                <a:latin typeface="Sora" panose="020B0604020202020204" charset="0"/>
                <a:cs typeface="Sora" panose="020B0604020202020204" charset="0"/>
              </a:rPr>
              <a:t>: Last day contacted.</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Month : </a:t>
            </a:r>
            <a:r>
              <a:rPr lang="en-ID" dirty="0">
                <a:solidFill>
                  <a:schemeClr val="accent1">
                    <a:lumMod val="50000"/>
                  </a:schemeClr>
                </a:solidFill>
                <a:latin typeface="Sora" panose="020B0604020202020204" charset="0"/>
                <a:cs typeface="Sora" panose="020B0604020202020204" charset="0"/>
              </a:rPr>
              <a:t>Last month contacted.</a:t>
            </a:r>
            <a:br>
              <a:rPr lang="en-ID" b="1"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Duration : </a:t>
            </a:r>
            <a:r>
              <a:rPr lang="en-US" dirty="0">
                <a:solidFill>
                  <a:schemeClr val="accent1">
                    <a:lumMod val="50000"/>
                  </a:schemeClr>
                </a:solidFill>
                <a:latin typeface="Sora" panose="020B0604020202020204" charset="0"/>
                <a:cs typeface="Sora" panose="020B0604020202020204" charset="0"/>
              </a:rPr>
              <a:t>The duration of the last contact was called.</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Campaign </a:t>
            </a:r>
            <a:r>
              <a:rPr lang="en-ID" dirty="0">
                <a:solidFill>
                  <a:schemeClr val="accent1">
                    <a:lumMod val="50000"/>
                  </a:schemeClr>
                </a:solidFill>
                <a:latin typeface="Sora" panose="020B0604020202020204" charset="0"/>
                <a:cs typeface="Sora" panose="020B0604020202020204" charset="0"/>
              </a:rPr>
              <a:t>: </a:t>
            </a:r>
            <a:r>
              <a:rPr lang="en-US" dirty="0">
                <a:solidFill>
                  <a:schemeClr val="accent1">
                    <a:lumMod val="50000"/>
                  </a:schemeClr>
                </a:solidFill>
                <a:latin typeface="Sora" panose="020B0604020202020204" charset="0"/>
                <a:cs typeface="Sora" panose="020B0604020202020204" charset="0"/>
              </a:rPr>
              <a:t>The number of contacts made during the campaign.</a:t>
            </a:r>
            <a:r>
              <a:rPr lang="en-ID" dirty="0">
                <a:solidFill>
                  <a:schemeClr val="accent1">
                    <a:lumMod val="50000"/>
                  </a:schemeClr>
                </a:solidFill>
                <a:latin typeface="Sora" panose="020B0604020202020204" charset="0"/>
                <a:cs typeface="Sora" panose="020B0604020202020204" charset="0"/>
              </a:rPr>
              <a:t>.</a:t>
            </a:r>
            <a:br>
              <a:rPr lang="en-ID" dirty="0">
                <a:solidFill>
                  <a:schemeClr val="accent1">
                    <a:lumMod val="50000"/>
                  </a:schemeClr>
                </a:solidFill>
                <a:latin typeface="Sora" panose="020B0604020202020204" charset="0"/>
                <a:cs typeface="Sora" panose="020B0604020202020204" charset="0"/>
              </a:rPr>
            </a:br>
            <a:r>
              <a:rPr lang="en-ID" b="1" dirty="0" err="1">
                <a:solidFill>
                  <a:schemeClr val="accent1">
                    <a:lumMod val="50000"/>
                  </a:schemeClr>
                </a:solidFill>
                <a:latin typeface="Sora" panose="020B0604020202020204" charset="0"/>
                <a:cs typeface="Sora" panose="020B0604020202020204" charset="0"/>
              </a:rPr>
              <a:t>Pdays</a:t>
            </a:r>
            <a:r>
              <a:rPr lang="en-ID" b="1" dirty="0">
                <a:solidFill>
                  <a:schemeClr val="accent1">
                    <a:lumMod val="50000"/>
                  </a:schemeClr>
                </a:solidFill>
                <a:latin typeface="Sora" panose="020B0604020202020204" charset="0"/>
                <a:cs typeface="Sora" panose="020B0604020202020204" charset="0"/>
              </a:rPr>
              <a:t> </a:t>
            </a:r>
            <a:r>
              <a:rPr lang="en-ID" dirty="0">
                <a:solidFill>
                  <a:schemeClr val="accent1">
                    <a:lumMod val="50000"/>
                  </a:schemeClr>
                </a:solidFill>
                <a:latin typeface="Sora" panose="020B0604020202020204" charset="0"/>
                <a:cs typeface="Sora" panose="020B0604020202020204" charset="0"/>
              </a:rPr>
              <a:t>: </a:t>
            </a:r>
            <a:r>
              <a:rPr lang="en-US" dirty="0">
                <a:solidFill>
                  <a:schemeClr val="accent1">
                    <a:lumMod val="50000"/>
                  </a:schemeClr>
                </a:solidFill>
                <a:latin typeface="Sora" panose="020B0604020202020204" charset="0"/>
                <a:cs typeface="Sora" panose="020B0604020202020204" charset="0"/>
              </a:rPr>
              <a:t>last contact the client based on the campaign. (999 is null)</a:t>
            </a:r>
            <a:br>
              <a:rPr lang="en-ID" dirty="0">
                <a:solidFill>
                  <a:schemeClr val="accent1">
                    <a:lumMod val="50000"/>
                  </a:schemeClr>
                </a:solidFill>
                <a:latin typeface="Sora" panose="020B0604020202020204" charset="0"/>
                <a:cs typeface="Sora" panose="020B0604020202020204" charset="0"/>
              </a:rPr>
            </a:br>
            <a:r>
              <a:rPr lang="en-ID" b="1" dirty="0">
                <a:solidFill>
                  <a:schemeClr val="accent1">
                    <a:lumMod val="50000"/>
                  </a:schemeClr>
                </a:solidFill>
                <a:latin typeface="Sora" panose="020B0604020202020204" charset="0"/>
                <a:cs typeface="Sora" panose="020B0604020202020204" charset="0"/>
              </a:rPr>
              <a:t>Previous</a:t>
            </a:r>
            <a:r>
              <a:rPr lang="en-ID" dirty="0">
                <a:solidFill>
                  <a:schemeClr val="accent1">
                    <a:lumMod val="50000"/>
                  </a:schemeClr>
                </a:solidFill>
                <a:latin typeface="Sora" panose="020B0604020202020204" charset="0"/>
                <a:cs typeface="Sora" panose="020B0604020202020204" charset="0"/>
              </a:rPr>
              <a:t> : </a:t>
            </a:r>
            <a:r>
              <a:rPr lang="en-US" dirty="0">
                <a:solidFill>
                  <a:schemeClr val="accent1">
                    <a:lumMod val="50000"/>
                  </a:schemeClr>
                </a:solidFill>
                <a:latin typeface="Sora" panose="020B0604020202020204" charset="0"/>
                <a:cs typeface="Sora" panose="020B0604020202020204" charset="0"/>
              </a:rPr>
              <a:t>The number of contacts made before the campaign</a:t>
            </a:r>
            <a:r>
              <a:rPr lang="en-ID" dirty="0">
                <a:solidFill>
                  <a:schemeClr val="accent1">
                    <a:lumMod val="50000"/>
                  </a:schemeClr>
                </a:solidFill>
                <a:latin typeface="Sora" panose="020B0604020202020204" charset="0"/>
                <a:cs typeface="Sora" panose="020B0604020202020204" charset="0"/>
              </a:rPr>
              <a:t>.</a:t>
            </a:r>
            <a:br>
              <a:rPr lang="en-ID" dirty="0">
                <a:solidFill>
                  <a:schemeClr val="accent1">
                    <a:lumMod val="50000"/>
                  </a:schemeClr>
                </a:solidFill>
                <a:latin typeface="Sora" panose="020B0604020202020204" charset="0"/>
                <a:cs typeface="Sora" panose="020B0604020202020204" charset="0"/>
              </a:rPr>
            </a:br>
            <a:r>
              <a:rPr lang="en-ID" b="1" dirty="0" err="1">
                <a:solidFill>
                  <a:schemeClr val="accent1">
                    <a:lumMod val="50000"/>
                  </a:schemeClr>
                </a:solidFill>
                <a:latin typeface="Sora" panose="020B0604020202020204" charset="0"/>
                <a:cs typeface="Sora" panose="020B0604020202020204" charset="0"/>
              </a:rPr>
              <a:t>Poutcome</a:t>
            </a:r>
            <a:r>
              <a:rPr lang="en-ID" b="1" dirty="0">
                <a:solidFill>
                  <a:schemeClr val="accent1">
                    <a:lumMod val="50000"/>
                  </a:schemeClr>
                </a:solidFill>
                <a:latin typeface="Sora" panose="020B0604020202020204" charset="0"/>
                <a:cs typeface="Sora" panose="020B0604020202020204" charset="0"/>
              </a:rPr>
              <a:t> : </a:t>
            </a:r>
            <a:r>
              <a:rPr lang="en-US" dirty="0">
                <a:solidFill>
                  <a:schemeClr val="accent1">
                    <a:lumMod val="50000"/>
                  </a:schemeClr>
                </a:solidFill>
                <a:latin typeface="Sora" panose="020B0604020202020204" charset="0"/>
                <a:cs typeface="Sora" panose="020B0604020202020204" charset="0"/>
              </a:rPr>
              <a:t>Results from previous marketing campaigns.</a:t>
            </a:r>
          </a:p>
          <a:p>
            <a:endParaRPr lang="en-ID" dirty="0">
              <a:solidFill>
                <a:schemeClr val="accent1">
                  <a:lumMod val="50000"/>
                </a:schemeClr>
              </a:solidFill>
              <a:latin typeface="Sora" panose="020B0604020202020204" charset="0"/>
              <a:cs typeface="Sora" panose="020B0604020202020204" charset="0"/>
            </a:endParaRPr>
          </a:p>
          <a:p>
            <a:r>
              <a:rPr lang="en-ID" dirty="0">
                <a:solidFill>
                  <a:schemeClr val="accent1">
                    <a:lumMod val="50000"/>
                  </a:schemeClr>
                </a:solidFill>
                <a:latin typeface="Sora" panose="020B0604020202020204" charset="0"/>
                <a:cs typeface="Sora" panose="020B0604020202020204" charset="0"/>
              </a:rPr>
              <a:t>Output/Target :</a:t>
            </a:r>
          </a:p>
          <a:p>
            <a:r>
              <a:rPr lang="en-ID" b="1" dirty="0">
                <a:solidFill>
                  <a:schemeClr val="accent1">
                    <a:lumMod val="50000"/>
                  </a:schemeClr>
                </a:solidFill>
                <a:latin typeface="Sora" panose="020B0604020202020204" charset="0"/>
                <a:cs typeface="Sora" panose="020B0604020202020204" charset="0"/>
              </a:rPr>
              <a:t>y </a:t>
            </a:r>
            <a:r>
              <a:rPr lang="en-ID" dirty="0">
                <a:solidFill>
                  <a:schemeClr val="accent1">
                    <a:lumMod val="50000"/>
                  </a:schemeClr>
                </a:solidFill>
                <a:latin typeface="Sora" panose="020B0604020202020204" charset="0"/>
                <a:cs typeface="Sora" panose="020B0604020202020204" charset="0"/>
              </a:rPr>
              <a:t>: Customers who make deposits</a:t>
            </a:r>
          </a:p>
        </p:txBody>
      </p:sp>
    </p:spTree>
    <p:extLst>
      <p:ext uri="{BB962C8B-B14F-4D97-AF65-F5344CB8AC3E}">
        <p14:creationId xmlns:p14="http://schemas.microsoft.com/office/powerpoint/2010/main" val="899557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marR="0" lvl="0" rtl="0">
              <a:lnSpc>
                <a:spcPct val="100000"/>
              </a:lnSpc>
              <a:spcBef>
                <a:spcPts val="0"/>
              </a:spcBef>
              <a:spcAft>
                <a:spcPts val="0"/>
              </a:spcAft>
              <a:buClr>
                <a:srgbClr val="103864"/>
              </a:buClr>
              <a:buSzPts val="2000"/>
            </a:pPr>
            <a:r>
              <a:rPr lang="en-US" sz="3200" dirty="0">
                <a:solidFill>
                  <a:srgbClr val="103864"/>
                </a:solidFill>
                <a:latin typeface="Sora"/>
                <a:ea typeface="Sora"/>
                <a:cs typeface="Sora"/>
                <a:sym typeface="Sora"/>
              </a:rPr>
              <a:t>Problem Statements and Goals</a:t>
            </a:r>
          </a:p>
        </p:txBody>
      </p:sp>
    </p:spTree>
    <p:extLst>
      <p:ext uri="{BB962C8B-B14F-4D97-AF65-F5344CB8AC3E}">
        <p14:creationId xmlns:p14="http://schemas.microsoft.com/office/powerpoint/2010/main" val="1541674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3200" dirty="0">
                <a:solidFill>
                  <a:srgbClr val="103864"/>
                </a:solidFill>
                <a:latin typeface="Sora"/>
                <a:ea typeface="Sora"/>
                <a:cs typeface="Sora"/>
                <a:sym typeface="Sora"/>
              </a:rPr>
              <a:t>Problem Statements</a:t>
            </a:r>
            <a:endParaRPr dirty="0"/>
          </a:p>
        </p:txBody>
      </p:sp>
      <p:sp>
        <p:nvSpPr>
          <p:cNvPr id="216" name="Google Shape;216;g1451da43991_0_5"/>
          <p:cNvSpPr txBox="1"/>
          <p:nvPr/>
        </p:nvSpPr>
        <p:spPr>
          <a:xfrm>
            <a:off x="401515" y="1584375"/>
            <a:ext cx="11388900" cy="1569620"/>
          </a:xfrm>
          <a:prstGeom prst="rect">
            <a:avLst/>
          </a:prstGeom>
          <a:noFill/>
          <a:ln>
            <a:noFill/>
          </a:ln>
        </p:spPr>
        <p:txBody>
          <a:bodyPr spcFirstLastPara="1" wrap="square" lIns="91425" tIns="45700" rIns="91425" bIns="45700" anchor="t" anchorCtr="0">
            <a:spAutoFit/>
          </a:bodyPr>
          <a:lstStyle/>
          <a:p>
            <a:r>
              <a:rPr lang="en-ID" sz="1600" b="1" dirty="0">
                <a:solidFill>
                  <a:schemeClr val="accent1">
                    <a:lumMod val="50000"/>
                  </a:schemeClr>
                </a:solidFill>
                <a:latin typeface="Sora" panose="020B0604020202020204" charset="0"/>
                <a:cs typeface="Sora" panose="020B0604020202020204" charset="0"/>
              </a:rPr>
              <a:t>Problem Statement</a:t>
            </a:r>
          </a:p>
          <a:p>
            <a:endParaRPr lang="en-ID" sz="1600" b="1" dirty="0">
              <a:solidFill>
                <a:schemeClr val="accent1">
                  <a:lumMod val="50000"/>
                </a:schemeClr>
              </a:solidFill>
              <a:latin typeface="Sora" panose="020B0604020202020204" charset="0"/>
              <a:cs typeface="Sora" panose="020B0604020202020204" charset="0"/>
            </a:endParaRPr>
          </a:p>
          <a:p>
            <a:r>
              <a:rPr lang="en-ID" sz="1600" b="1" dirty="0">
                <a:solidFill>
                  <a:schemeClr val="accent1">
                    <a:lumMod val="50000"/>
                  </a:schemeClr>
                </a:solidFill>
                <a:latin typeface="Sora" panose="020B0604020202020204" charset="0"/>
                <a:cs typeface="Sora" panose="020B0604020202020204" charset="0"/>
              </a:rPr>
              <a:t>Objective Question :</a:t>
            </a:r>
          </a:p>
          <a:p>
            <a:pPr>
              <a:buFont typeface="+mj-lt"/>
              <a:buAutoNum type="arabicPeriod"/>
            </a:pPr>
            <a:r>
              <a:rPr lang="en-US" sz="1600" dirty="0">
                <a:solidFill>
                  <a:schemeClr val="accent1">
                    <a:lumMod val="50000"/>
                  </a:schemeClr>
                </a:solidFill>
                <a:latin typeface="Sora" panose="020B0604020202020204" charset="0"/>
                <a:cs typeface="Sora" panose="020B0604020202020204" charset="0"/>
              </a:rPr>
              <a:t>What are the characteristics of customers who make deposits?</a:t>
            </a:r>
          </a:p>
          <a:p>
            <a:pPr>
              <a:buFont typeface="+mj-lt"/>
              <a:buAutoNum type="arabicPeriod"/>
            </a:pPr>
            <a:r>
              <a:rPr lang="en-US" sz="1600" dirty="0">
                <a:solidFill>
                  <a:schemeClr val="accent1">
                    <a:lumMod val="50000"/>
                  </a:schemeClr>
                </a:solidFill>
                <a:latin typeface="Sora" panose="020B0604020202020204" charset="0"/>
                <a:cs typeface="Sora" panose="020B0604020202020204" charset="0"/>
              </a:rPr>
              <a:t>How About Correlation data between data input and output/target ? </a:t>
            </a:r>
            <a:endParaRPr lang="en-ID" sz="1600" dirty="0">
              <a:solidFill>
                <a:schemeClr val="accent1">
                  <a:lumMod val="50000"/>
                </a:schemeClr>
              </a:solidFill>
              <a:latin typeface="Sora" panose="020B0604020202020204" charset="0"/>
              <a:cs typeface="Sora" panose="020B0604020202020204" charset="0"/>
            </a:endParaRPr>
          </a:p>
          <a:p>
            <a:pPr>
              <a:buFont typeface="+mj-lt"/>
              <a:buAutoNum type="arabicPeriod"/>
            </a:pPr>
            <a:r>
              <a:rPr lang="en-ID" sz="1600" dirty="0">
                <a:solidFill>
                  <a:schemeClr val="accent1">
                    <a:lumMod val="50000"/>
                  </a:schemeClr>
                </a:solidFill>
                <a:latin typeface="Sora" panose="020B0604020202020204" charset="0"/>
                <a:cs typeface="Sora" panose="020B0604020202020204" charset="0"/>
              </a:rPr>
              <a:t>Which is good model for prediction?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1451da43991_0_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3200" dirty="0">
                <a:solidFill>
                  <a:srgbClr val="103864"/>
                </a:solidFill>
                <a:latin typeface="Sora"/>
                <a:ea typeface="Sora"/>
                <a:cs typeface="Sora"/>
                <a:sym typeface="Sora"/>
              </a:rPr>
              <a:t>Goals</a:t>
            </a:r>
            <a:endParaRPr dirty="0"/>
          </a:p>
        </p:txBody>
      </p:sp>
      <p:sp>
        <p:nvSpPr>
          <p:cNvPr id="216" name="Google Shape;216;g1451da43991_0_5"/>
          <p:cNvSpPr txBox="1"/>
          <p:nvPr/>
        </p:nvSpPr>
        <p:spPr>
          <a:xfrm>
            <a:off x="401515" y="1584375"/>
            <a:ext cx="11388900" cy="1323399"/>
          </a:xfrm>
          <a:prstGeom prst="rect">
            <a:avLst/>
          </a:prstGeom>
          <a:noFill/>
          <a:ln>
            <a:noFill/>
          </a:ln>
        </p:spPr>
        <p:txBody>
          <a:bodyPr spcFirstLastPara="1" wrap="square" lIns="91425" tIns="45700" rIns="91425" bIns="45700" anchor="t" anchorCtr="0">
            <a:spAutoFit/>
          </a:bodyPr>
          <a:lstStyle/>
          <a:p>
            <a:r>
              <a:rPr lang="en-US" sz="1600" dirty="0">
                <a:solidFill>
                  <a:schemeClr val="accent1">
                    <a:lumMod val="50000"/>
                  </a:schemeClr>
                </a:solidFill>
                <a:latin typeface="Sora" panose="020B0604020202020204" charset="0"/>
                <a:cs typeface="Sora" panose="020B0604020202020204" charset="0"/>
              </a:rPr>
              <a:t>The objectives to be achieved are:</a:t>
            </a:r>
            <a:br>
              <a:rPr lang="en-ID" sz="1600" dirty="0">
                <a:solidFill>
                  <a:schemeClr val="accent1">
                    <a:lumMod val="50000"/>
                  </a:schemeClr>
                </a:solidFill>
                <a:latin typeface="Sora" panose="020B0604020202020204" charset="0"/>
                <a:cs typeface="Sora" panose="020B0604020202020204" charset="0"/>
              </a:rPr>
            </a:br>
            <a:r>
              <a:rPr lang="en-ID" sz="1600" dirty="0">
                <a:solidFill>
                  <a:schemeClr val="accent1">
                    <a:lumMod val="50000"/>
                  </a:schemeClr>
                </a:solidFill>
                <a:latin typeface="Sora" panose="020B0604020202020204" charset="0"/>
                <a:cs typeface="Sora" panose="020B0604020202020204" charset="0"/>
              </a:rPr>
              <a:t>1. </a:t>
            </a:r>
            <a:r>
              <a:rPr lang="en-US" sz="1600" dirty="0">
                <a:solidFill>
                  <a:schemeClr val="accent1">
                    <a:lumMod val="50000"/>
                  </a:schemeClr>
                </a:solidFill>
                <a:latin typeface="Sora" panose="020B0604020202020204" charset="0"/>
                <a:cs typeface="Sora" panose="020B0604020202020204" charset="0"/>
              </a:rPr>
              <a:t>Find data that correlates with the output/target by knowing the characteristics of customers based on existing data.</a:t>
            </a:r>
          </a:p>
          <a:p>
            <a:r>
              <a:rPr lang="en-ID" sz="1600" dirty="0">
                <a:solidFill>
                  <a:schemeClr val="accent1">
                    <a:lumMod val="50000"/>
                  </a:schemeClr>
                </a:solidFill>
                <a:latin typeface="Sora" panose="020B0604020202020204" charset="0"/>
                <a:cs typeface="Sora" panose="020B0604020202020204" charset="0"/>
              </a:rPr>
              <a:t>2. </a:t>
            </a:r>
            <a:r>
              <a:rPr lang="en-US" sz="1600" dirty="0">
                <a:solidFill>
                  <a:schemeClr val="accent1">
                    <a:lumMod val="50000"/>
                  </a:schemeClr>
                </a:solidFill>
                <a:latin typeface="Sora" panose="020B0604020202020204" charset="0"/>
                <a:cs typeface="Sora" panose="020B0604020202020204" charset="0"/>
              </a:rPr>
              <a:t>Make a model that is effective and can be used for predictions.</a:t>
            </a:r>
            <a:br>
              <a:rPr lang="en-ID" sz="1600" dirty="0">
                <a:solidFill>
                  <a:schemeClr val="accent1">
                    <a:lumMod val="50000"/>
                  </a:schemeClr>
                </a:solidFill>
                <a:latin typeface="Sora" panose="020B0604020202020204" charset="0"/>
                <a:cs typeface="Sora" panose="020B0604020202020204" charset="0"/>
              </a:rPr>
            </a:br>
            <a:r>
              <a:rPr lang="en-ID" sz="1600" dirty="0">
                <a:solidFill>
                  <a:schemeClr val="accent1">
                    <a:lumMod val="50000"/>
                  </a:schemeClr>
                </a:solidFill>
                <a:latin typeface="Sora" panose="020B0604020202020204" charset="0"/>
                <a:cs typeface="Sora" panose="020B0604020202020204" charset="0"/>
              </a:rPr>
              <a:t>3. </a:t>
            </a:r>
            <a:r>
              <a:rPr lang="en-US" sz="1600" dirty="0">
                <a:solidFill>
                  <a:schemeClr val="accent1">
                    <a:lumMod val="50000"/>
                  </a:schemeClr>
                </a:solidFill>
                <a:latin typeface="Sora" panose="020B0604020202020204" charset="0"/>
                <a:cs typeface="Sora" panose="020B0604020202020204" charset="0"/>
              </a:rPr>
              <a:t>Facilitate the bank in finding customers and right on target thereby reducing time, costs, and effort.</a:t>
            </a:r>
            <a:endParaRPr lang="en-ID" sz="1600" dirty="0">
              <a:solidFill>
                <a:schemeClr val="accent1">
                  <a:lumMod val="50000"/>
                </a:schemeClr>
              </a:solidFill>
              <a:latin typeface="Sora" panose="020B0604020202020204" charset="0"/>
              <a:cs typeface="Sora" panose="020B0604020202020204" charset="0"/>
            </a:endParaRPr>
          </a:p>
        </p:txBody>
      </p:sp>
    </p:spTree>
    <p:extLst>
      <p:ext uri="{BB962C8B-B14F-4D97-AF65-F5344CB8AC3E}">
        <p14:creationId xmlns:p14="http://schemas.microsoft.com/office/powerpoint/2010/main" val="3709366571"/>
      </p:ext>
    </p:extLst>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412</TotalTime>
  <Words>1773</Words>
  <Application>Microsoft Office PowerPoint</Application>
  <PresentationFormat>Widescreen</PresentationFormat>
  <Paragraphs>171</Paragraphs>
  <Slides>32</Slides>
  <Notes>31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32</vt:i4>
      </vt:variant>
    </vt:vector>
  </HeadingPairs>
  <TitlesOfParts>
    <vt:vector size="41" baseType="lpstr">
      <vt:lpstr>Roboto Mono</vt:lpstr>
      <vt:lpstr>Montserrat Light</vt:lpstr>
      <vt:lpstr>Roboto Mono Medium</vt:lpstr>
      <vt:lpstr>Sora</vt:lpstr>
      <vt:lpstr>Calibri</vt:lpstr>
      <vt:lpstr>Roboto Mono Light</vt:lpstr>
      <vt:lpstr>Arial</vt:lpstr>
      <vt:lpstr>1_Office Theme</vt:lpstr>
      <vt:lpstr>Office Theme</vt:lpstr>
      <vt:lpstr>PowerPoint Presentation</vt:lpstr>
      <vt:lpstr>Outline</vt:lpstr>
      <vt:lpstr>Introduction</vt:lpstr>
      <vt:lpstr>Introduction</vt:lpstr>
      <vt:lpstr>Datasheets</vt:lpstr>
      <vt:lpstr>Datasheets</vt:lpstr>
      <vt:lpstr>Problem Statements and Goals</vt:lpstr>
      <vt:lpstr>Problem Statements</vt:lpstr>
      <vt:lpstr>Goals</vt:lpstr>
      <vt:lpstr>Eksplorasi Data Analysis</vt:lpstr>
      <vt:lpstr>Eksplorasi Data Analysis</vt:lpstr>
      <vt:lpstr>Eksplorasi Data Analysis</vt:lpstr>
      <vt:lpstr>Eksplorasi Data Analysis</vt:lpstr>
      <vt:lpstr>Eksplorasi Data Analysis</vt:lpstr>
      <vt:lpstr>Modeling</vt:lpstr>
      <vt:lpstr>Modeling</vt:lpstr>
      <vt:lpstr>Modeling</vt:lpstr>
      <vt:lpstr>Modeling</vt:lpstr>
      <vt:lpstr>Modeling</vt:lpstr>
      <vt:lpstr>Modeling</vt:lpstr>
      <vt:lpstr>Modeling</vt:lpstr>
      <vt:lpstr>Data Test</vt:lpstr>
      <vt:lpstr>Evaluation</vt:lpstr>
      <vt:lpstr>Evaluation (True Positif Rate (TPR))</vt:lpstr>
      <vt:lpstr>Evaluation (True Negatif Rate (TNR))</vt:lpstr>
      <vt:lpstr>Evaluation</vt:lpstr>
      <vt:lpstr>Conclution</vt:lpstr>
      <vt:lpstr>Conclution</vt:lpstr>
      <vt:lpstr>Notes</vt:lpstr>
      <vt:lpstr>Notes</vt:lpstr>
      <vt:lpstr>Referensi</vt:lpstr>
      <vt:lpstr>Thankyou ^_^</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RIDO TRI PUTRA</dc:creator>
  <cp:lastModifiedBy>pompy</cp:lastModifiedBy>
  <cp:revision>198</cp:revision>
  <dcterms:created xsi:type="dcterms:W3CDTF">2022-06-30T03:08:43Z</dcterms:created>
  <dcterms:modified xsi:type="dcterms:W3CDTF">2023-04-11T11:53:23Z</dcterms:modified>
</cp:coreProperties>
</file>